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4" r:id="rId1"/>
  </p:sldMasterIdLst>
  <p:notesMasterIdLst>
    <p:notesMasterId r:id="rId19"/>
  </p:notesMasterIdLst>
  <p:sldIdLst>
    <p:sldId id="272" r:id="rId2"/>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946"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2939DE-DBA1-4919-8487-960ABF4DF517}" type="datetimeFigureOut">
              <a:rPr lang="ar-IQ" smtClean="0"/>
              <a:t>16/05/1445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1D6756-654E-4B2F-9199-4A106DFDFEDD}" type="slidenum">
              <a:rPr lang="ar-IQ" smtClean="0"/>
              <a:t>‹#›</a:t>
            </a:fld>
            <a:endParaRPr lang="ar-IQ"/>
          </a:p>
        </p:txBody>
      </p:sp>
    </p:spTree>
    <p:extLst>
      <p:ext uri="{BB962C8B-B14F-4D97-AF65-F5344CB8AC3E}">
        <p14:creationId xmlns:p14="http://schemas.microsoft.com/office/powerpoint/2010/main" val="32092995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F1D6756-654E-4B2F-9199-4A106DFDFEDD}" type="slidenum">
              <a:rPr lang="ar-IQ" smtClean="0"/>
              <a:t>2</a:t>
            </a:fld>
            <a:endParaRPr lang="ar-IQ"/>
          </a:p>
        </p:txBody>
      </p:sp>
    </p:spTree>
    <p:extLst>
      <p:ext uri="{BB962C8B-B14F-4D97-AF65-F5344CB8AC3E}">
        <p14:creationId xmlns:p14="http://schemas.microsoft.com/office/powerpoint/2010/main" val="2412581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F1D6756-654E-4B2F-9199-4A106DFDFEDD}" type="slidenum">
              <a:rPr lang="ar-IQ" smtClean="0"/>
              <a:t>6</a:t>
            </a:fld>
            <a:endParaRPr lang="ar-IQ"/>
          </a:p>
        </p:txBody>
      </p:sp>
    </p:spTree>
    <p:extLst>
      <p:ext uri="{BB962C8B-B14F-4D97-AF65-F5344CB8AC3E}">
        <p14:creationId xmlns:p14="http://schemas.microsoft.com/office/powerpoint/2010/main" val="1042031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CC4CAA4-6311-4FAD-A070-DCC4EB96FCA4}" type="datetimeFigureOut">
              <a:rPr lang="ar-IQ" smtClean="0"/>
              <a:t>16/05/1445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8A3182-F057-4E52-A8B5-496EAC4A164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CC4CAA4-6311-4FAD-A070-DCC4EB96FCA4}" type="datetimeFigureOut">
              <a:rPr lang="ar-IQ" smtClean="0"/>
              <a:t>16/05/1445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8A3182-F057-4E52-A8B5-496EAC4A164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CC4CAA4-6311-4FAD-A070-DCC4EB96FCA4}" type="datetimeFigureOut">
              <a:rPr lang="ar-IQ" smtClean="0"/>
              <a:t>16/05/1445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8A3182-F057-4E52-A8B5-496EAC4A164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C4CAA4-6311-4FAD-A070-DCC4EB96FCA4}" type="datetimeFigureOut">
              <a:rPr lang="ar-IQ" smtClean="0"/>
              <a:t>16/05/1445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8A3182-F057-4E52-A8B5-496EAC4A164F}"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CC4CAA4-6311-4FAD-A070-DCC4EB96FCA4}" type="datetimeFigureOut">
              <a:rPr lang="ar-IQ" smtClean="0"/>
              <a:t>16/05/1445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28A3182-F057-4E52-A8B5-496EAC4A164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CC4CAA4-6311-4FAD-A070-DCC4EB96FCA4}" type="datetimeFigureOut">
              <a:rPr lang="ar-IQ" smtClean="0"/>
              <a:t>16/05/1445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8A3182-F057-4E52-A8B5-496EAC4A164F}"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CC4CAA4-6311-4FAD-A070-DCC4EB96FCA4}" type="datetimeFigureOut">
              <a:rPr lang="ar-IQ" smtClean="0"/>
              <a:t>16/05/1445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28A3182-F057-4E52-A8B5-496EAC4A164F}"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CC4CAA4-6311-4FAD-A070-DCC4EB96FCA4}" type="datetimeFigureOut">
              <a:rPr lang="ar-IQ" smtClean="0"/>
              <a:t>16/05/1445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28A3182-F057-4E52-A8B5-496EAC4A164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4CAA4-6311-4FAD-A070-DCC4EB96FCA4}" type="datetimeFigureOut">
              <a:rPr lang="ar-IQ" smtClean="0"/>
              <a:t>16/05/1445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28A3182-F057-4E52-A8B5-496EAC4A164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CC4CAA4-6311-4FAD-A070-DCC4EB96FCA4}" type="datetimeFigureOut">
              <a:rPr lang="ar-IQ" smtClean="0"/>
              <a:t>16/05/1445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8A3182-F057-4E52-A8B5-496EAC4A164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CC4CAA4-6311-4FAD-A070-DCC4EB96FCA4}" type="datetimeFigureOut">
              <a:rPr lang="ar-IQ" smtClean="0"/>
              <a:t>16/05/1445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28A3182-F057-4E52-A8B5-496EAC4A164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CC4CAA4-6311-4FAD-A070-DCC4EB96FCA4}" type="datetimeFigureOut">
              <a:rPr lang="ar-IQ" smtClean="0"/>
              <a:t>16/05/1445</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28A3182-F057-4E52-A8B5-496EAC4A164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7704" y="4581128"/>
            <a:ext cx="5712179" cy="1524000"/>
          </a:xfrm>
        </p:spPr>
        <p:txBody>
          <a:bodyPr>
            <a:normAutofit fontScale="92500" lnSpcReduction="20000"/>
          </a:bodyPr>
          <a:lstStyle/>
          <a:p>
            <a:pPr lvl="0">
              <a:buClr>
                <a:srgbClr val="AA2B1E"/>
              </a:buClr>
            </a:pPr>
            <a:r>
              <a:rPr lang="en-US" sz="3200" b="1" dirty="0">
                <a:solidFill>
                  <a:prstClr val="black">
                    <a:lumMod val="85000"/>
                    <a:lumOff val="15000"/>
                  </a:prstClr>
                </a:solidFill>
              </a:rPr>
              <a:t>For first </a:t>
            </a:r>
            <a:r>
              <a:rPr lang="en-US" sz="3200" b="1" dirty="0" smtClean="0">
                <a:solidFill>
                  <a:prstClr val="black">
                    <a:lumMod val="85000"/>
                    <a:lumOff val="15000"/>
                  </a:prstClr>
                </a:solidFill>
              </a:rPr>
              <a:t>stage</a:t>
            </a:r>
            <a:r>
              <a:rPr lang="en-US" altLang="en-US" sz="6000" b="1" dirty="0">
                <a:solidFill>
                  <a:prstClr val="black">
                    <a:lumMod val="85000"/>
                    <a:lumOff val="15000"/>
                  </a:prstClr>
                </a:solidFill>
                <a:cs typeface="Arial" panose="020B0604020202020204" pitchFamily="34" charset="0"/>
              </a:rPr>
              <a:t/>
            </a:r>
            <a:br>
              <a:rPr lang="en-US" altLang="en-US" sz="6000" b="1" dirty="0">
                <a:solidFill>
                  <a:prstClr val="black">
                    <a:lumMod val="85000"/>
                    <a:lumOff val="15000"/>
                  </a:prstClr>
                </a:solidFill>
                <a:cs typeface="Arial" panose="020B0604020202020204" pitchFamily="34" charset="0"/>
              </a:rPr>
            </a:br>
            <a:r>
              <a:rPr lang="en-US" sz="2800" b="1" dirty="0">
                <a:solidFill>
                  <a:prstClr val="black">
                    <a:lumMod val="85000"/>
                    <a:lumOff val="15000"/>
                  </a:prstClr>
                </a:solidFill>
              </a:rPr>
              <a:t> prepared </a:t>
            </a:r>
            <a:r>
              <a:rPr lang="en-US" sz="2800" b="1" dirty="0" smtClean="0">
                <a:solidFill>
                  <a:prstClr val="black">
                    <a:lumMod val="85000"/>
                    <a:lumOff val="15000"/>
                  </a:prstClr>
                </a:solidFill>
              </a:rPr>
              <a:t>by</a:t>
            </a:r>
            <a:r>
              <a:rPr lang="en-US" sz="2800" b="1" dirty="0">
                <a:solidFill>
                  <a:prstClr val="black">
                    <a:lumMod val="85000"/>
                    <a:lumOff val="15000"/>
                  </a:prstClr>
                </a:solidFill>
              </a:rPr>
              <a:t/>
            </a:r>
            <a:br>
              <a:rPr lang="en-US" sz="2800" b="1" dirty="0">
                <a:solidFill>
                  <a:prstClr val="black">
                    <a:lumMod val="85000"/>
                    <a:lumOff val="15000"/>
                  </a:prstClr>
                </a:solidFill>
              </a:rPr>
            </a:br>
            <a:r>
              <a:rPr lang="en-US" sz="2800" b="1" dirty="0" smtClean="0">
                <a:solidFill>
                  <a:prstClr val="black">
                    <a:lumMod val="85000"/>
                    <a:lumOff val="15000"/>
                  </a:prstClr>
                </a:solidFill>
              </a:rPr>
              <a:t> </a:t>
            </a:r>
            <a:r>
              <a:rPr lang="en-US" sz="2800" b="1" dirty="0" err="1" smtClean="0">
                <a:solidFill>
                  <a:srgbClr val="002060"/>
                </a:solidFill>
              </a:rPr>
              <a:t>Aseel</a:t>
            </a:r>
            <a:r>
              <a:rPr lang="en-US" sz="2800" b="1" dirty="0" smtClean="0">
                <a:solidFill>
                  <a:srgbClr val="002060"/>
                </a:solidFill>
              </a:rPr>
              <a:t>  </a:t>
            </a:r>
            <a:r>
              <a:rPr lang="en-US" sz="2800" b="1" dirty="0">
                <a:solidFill>
                  <a:srgbClr val="002060"/>
                </a:solidFill>
              </a:rPr>
              <a:t>Ali</a:t>
            </a:r>
            <a:r>
              <a:rPr lang="en-US" altLang="en-US" sz="1400" dirty="0">
                <a:solidFill>
                  <a:srgbClr val="002060"/>
                </a:solidFill>
                <a:latin typeface="Arial" panose="020B0604020202020204" pitchFamily="34" charset="0"/>
                <a:cs typeface="Arial" panose="020B0604020202020204" pitchFamily="34" charset="0"/>
              </a:rPr>
              <a:t/>
            </a:r>
            <a:br>
              <a:rPr lang="en-US" altLang="en-US" sz="1400" dirty="0">
                <a:solidFill>
                  <a:srgbClr val="002060"/>
                </a:solidFill>
                <a:latin typeface="Arial" panose="020B0604020202020204" pitchFamily="34" charset="0"/>
                <a:cs typeface="Arial" panose="020B0604020202020204" pitchFamily="34" charset="0"/>
              </a:rPr>
            </a:br>
            <a:endParaRPr lang="ar-IQ" dirty="0">
              <a:solidFill>
                <a:srgbClr val="002060"/>
              </a:solidFill>
            </a:endParaRPr>
          </a:p>
          <a:p>
            <a:endParaRPr lang="ar-IQ" dirty="0"/>
          </a:p>
        </p:txBody>
      </p:sp>
      <p:sp>
        <p:nvSpPr>
          <p:cNvPr id="2" name="Title 1"/>
          <p:cNvSpPr>
            <a:spLocks noGrp="1"/>
          </p:cNvSpPr>
          <p:nvPr>
            <p:ph type="ctrTitle"/>
          </p:nvPr>
        </p:nvSpPr>
        <p:spPr>
          <a:xfrm>
            <a:off x="2051720" y="1484784"/>
            <a:ext cx="4824537" cy="1418041"/>
          </a:xfrm>
        </p:spPr>
        <p:txBody>
          <a:bodyPr anchor="t"/>
          <a:lstStyle/>
          <a:p>
            <a:pPr marL="182880" indent="0" algn="ctr" rtl="0">
              <a:buNone/>
            </a:pPr>
            <a:r>
              <a:rPr lang="en-US" b="1" dirty="0">
                <a:solidFill>
                  <a:srgbClr val="0070C0"/>
                </a:solidFill>
                <a:latin typeface="Californian FB" panose="0207040306080B030204" pitchFamily="18" charset="0"/>
                <a:ea typeface="Verdana" panose="020B0604030504040204" pitchFamily="34" charset="0"/>
              </a:rPr>
              <a:t>statistics</a:t>
            </a:r>
            <a:endParaRPr lang="ar-IQ" dirty="0">
              <a:solidFill>
                <a:srgbClr val="0070C0"/>
              </a:solidFill>
            </a:endParaRPr>
          </a:p>
        </p:txBody>
      </p:sp>
    </p:spTree>
    <p:extLst>
      <p:ext uri="{BB962C8B-B14F-4D97-AF65-F5344CB8AC3E}">
        <p14:creationId xmlns:p14="http://schemas.microsoft.com/office/powerpoint/2010/main" val="2619383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3608" y="980728"/>
            <a:ext cx="7272808" cy="5145435"/>
          </a:xfrm>
        </p:spPr>
        <p:txBody>
          <a:bodyPr>
            <a:normAutofit/>
          </a:bodyPr>
          <a:lstStyle/>
          <a:p>
            <a:pPr marL="0" indent="0" algn="l" rtl="0">
              <a:buNone/>
            </a:pPr>
            <a:r>
              <a:rPr lang="en-US" sz="2000" b="1" i="0" dirty="0" smtClean="0">
                <a:solidFill>
                  <a:srgbClr val="002060"/>
                </a:solidFill>
                <a:effectLst/>
                <a:latin typeface="Verdana" panose="020B0604030504040204" pitchFamily="34" charset="0"/>
                <a:ea typeface="Verdana" panose="020B0604030504040204" pitchFamily="34" charset="0"/>
              </a:rPr>
              <a:t>Step 1: </a:t>
            </a:r>
            <a:r>
              <a:rPr lang="en-US" sz="2000" b="1" i="1" dirty="0" smtClean="0">
                <a:solidFill>
                  <a:srgbClr val="002060"/>
                </a:solidFill>
                <a:effectLst/>
                <a:latin typeface="Verdana" panose="020B0604030504040204" pitchFamily="34" charset="0"/>
                <a:ea typeface="Verdana" panose="020B0604030504040204" pitchFamily="34" charset="0"/>
              </a:rPr>
              <a:t>Make a chart. </a:t>
            </a:r>
            <a:r>
              <a:rPr lang="en-US" sz="2000" b="1" i="0" dirty="0" smtClean="0">
                <a:solidFill>
                  <a:srgbClr val="002060"/>
                </a:solidFill>
                <a:effectLst/>
                <a:latin typeface="Verdana" panose="020B0604030504040204" pitchFamily="34" charset="0"/>
                <a:ea typeface="Verdana" panose="020B0604030504040204" pitchFamily="34" charset="0"/>
              </a:rPr>
              <a:t>Use the given data, and add three more columns: xy, x</a:t>
            </a:r>
            <a:r>
              <a:rPr lang="en-US" sz="2000" b="1" i="0" baseline="30000" dirty="0" smtClean="0">
                <a:solidFill>
                  <a:srgbClr val="002060"/>
                </a:solidFill>
                <a:effectLst/>
                <a:latin typeface="Verdana" panose="020B0604030504040204" pitchFamily="34" charset="0"/>
                <a:ea typeface="Verdana" panose="020B0604030504040204" pitchFamily="34" charset="0"/>
              </a:rPr>
              <a:t>2</a:t>
            </a:r>
            <a:r>
              <a:rPr lang="en-US" sz="2000" b="1" i="0" dirty="0" smtClean="0">
                <a:solidFill>
                  <a:srgbClr val="002060"/>
                </a:solidFill>
                <a:effectLst/>
                <a:latin typeface="Verdana" panose="020B0604030504040204" pitchFamily="34" charset="0"/>
                <a:ea typeface="Verdana" panose="020B0604030504040204" pitchFamily="34" charset="0"/>
              </a:rPr>
              <a:t>, and y</a:t>
            </a:r>
            <a:r>
              <a:rPr lang="en-US" sz="2000" b="1" i="0" baseline="30000" dirty="0" smtClean="0">
                <a:solidFill>
                  <a:srgbClr val="002060"/>
                </a:solidFill>
                <a:effectLst/>
                <a:latin typeface="Verdana" panose="020B0604030504040204" pitchFamily="34" charset="0"/>
                <a:ea typeface="Verdana" panose="020B0604030504040204" pitchFamily="34" charset="0"/>
              </a:rPr>
              <a:t>2</a:t>
            </a:r>
            <a:r>
              <a:rPr lang="en-US" sz="2000" b="1" i="0" dirty="0" smtClean="0">
                <a:solidFill>
                  <a:srgbClr val="002060"/>
                </a:solidFill>
                <a:effectLst/>
                <a:latin typeface="Verdana" panose="020B0604030504040204" pitchFamily="34" charset="0"/>
                <a:ea typeface="Verdana" panose="020B0604030504040204" pitchFamily="34" charset="0"/>
              </a:rPr>
              <a:t>.</a:t>
            </a:r>
          </a:p>
          <a:p>
            <a:pPr marL="0" indent="0" algn="l" rtl="0">
              <a:buNone/>
            </a:pPr>
            <a:endParaRPr lang="ar-IQ" sz="28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762085207"/>
              </p:ext>
            </p:extLst>
          </p:nvPr>
        </p:nvGraphicFramePr>
        <p:xfrm>
          <a:off x="2051720" y="2492896"/>
          <a:ext cx="4888992" cy="2590800"/>
        </p:xfrm>
        <a:graphic>
          <a:graphicData uri="http://schemas.openxmlformats.org/drawingml/2006/table">
            <a:tbl>
              <a:tblPr>
                <a:tableStyleId>{D7AC3CCA-C797-4891-BE02-D94E43425B78}</a:tableStyleId>
              </a:tblPr>
              <a:tblGrid>
                <a:gridCol w="1076344"/>
                <a:gridCol w="720080"/>
                <a:gridCol w="1152128"/>
                <a:gridCol w="648072"/>
                <a:gridCol w="648072"/>
                <a:gridCol w="644296"/>
              </a:tblGrid>
              <a:tr h="0">
                <a:tc>
                  <a:txBody>
                    <a:bodyPr/>
                    <a:lstStyle/>
                    <a:p>
                      <a:pPr algn="ctr" fontAlgn="base"/>
                      <a:r>
                        <a:rPr lang="en-US" sz="1600" b="1" cap="all" dirty="0">
                          <a:effectLst/>
                          <a:cs typeface="+mn-cs"/>
                        </a:rPr>
                        <a:t>SUBJECT</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AGE X</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GLUCOSE LEVEL Y</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XY</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X</a:t>
                      </a:r>
                      <a:r>
                        <a:rPr lang="en-US" sz="1600" b="1" cap="all" baseline="30000" dirty="0">
                          <a:effectLst/>
                          <a:cs typeface="+mn-cs"/>
                        </a:rPr>
                        <a:t>2</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Y</a:t>
                      </a:r>
                      <a:r>
                        <a:rPr lang="en-US" sz="1600" b="1" cap="all" baseline="30000" dirty="0">
                          <a:effectLst/>
                          <a:cs typeface="+mn-cs"/>
                        </a:rPr>
                        <a:t>2</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r>
              <a:tr h="0">
                <a:tc>
                  <a:txBody>
                    <a:bodyPr/>
                    <a:lstStyle/>
                    <a:p>
                      <a:pPr algn="ctr" fontAlgn="base"/>
                      <a:r>
                        <a:rPr lang="en-US" sz="1600" b="1" dirty="0" smtClean="0">
                          <a:effectLst/>
                          <a:cs typeface="+mn-cs"/>
                        </a:rPr>
                        <a:t>1</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43</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99</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2</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21</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65</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3</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25</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79</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4</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42</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75</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5</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57</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87</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6</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59</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81</a:t>
                      </a:r>
                      <a:endParaRPr lang="ar-IQ" sz="1600" b="1" dirty="0">
                        <a:solidFill>
                          <a:schemeClr val="accent1">
                            <a:lumMod val="75000"/>
                          </a:schemeClr>
                        </a:solidFill>
                        <a:effectLst/>
                        <a:latin typeface="Verdana" panose="020B0604030504040204" pitchFamily="34" charset="0"/>
                        <a:ea typeface="Verdana" panose="020B0604030504040204" pitchFamily="34" charset="0"/>
                        <a:cs typeface="+mn-cs"/>
                      </a:endParaRPr>
                    </a:p>
                  </a:txBody>
                  <a:tcPr marR="76200" anchor="ctr"/>
                </a:tc>
                <a:tc>
                  <a:txBody>
                    <a:bodyPr/>
                    <a:lstStyle/>
                    <a:p>
                      <a:pPr rtl="1"/>
                      <a:endParaRPr lang="ar-IQ" sz="1600" b="1" dirty="0">
                        <a:solidFill>
                          <a:schemeClr val="accent1">
                            <a:lumMod val="75000"/>
                          </a:schemeClr>
                        </a:solidFill>
                        <a:latin typeface="Verdana" panose="020B0604030504040204" pitchFamily="34" charset="0"/>
                        <a:ea typeface="Verdana" panose="020B0604030504040204" pitchFamily="34" charset="0"/>
                        <a:cs typeface="+mn-cs"/>
                      </a:endParaRPr>
                    </a:p>
                  </a:txBody>
                  <a:tcPr/>
                </a:tc>
                <a:tc>
                  <a:txBody>
                    <a:bodyPr/>
                    <a:lstStyle/>
                    <a:p>
                      <a:pPr rtl="1"/>
                      <a:endParaRPr lang="ar-IQ" sz="1600" b="1" dirty="0">
                        <a:solidFill>
                          <a:schemeClr val="accent1">
                            <a:lumMod val="75000"/>
                          </a:schemeClr>
                        </a:solidFill>
                        <a:latin typeface="Verdana" panose="020B0604030504040204" pitchFamily="34" charset="0"/>
                        <a:ea typeface="Verdana" panose="020B0604030504040204" pitchFamily="34" charset="0"/>
                        <a:cs typeface="+mn-cs"/>
                      </a:endParaRPr>
                    </a:p>
                  </a:txBody>
                  <a:tcPr/>
                </a:tc>
                <a:tc>
                  <a:txBody>
                    <a:bodyPr/>
                    <a:lstStyle/>
                    <a:p>
                      <a:pPr rtl="1"/>
                      <a:endParaRPr lang="ar-IQ" sz="1600" b="1" dirty="0">
                        <a:solidFill>
                          <a:schemeClr val="accent1">
                            <a:lumMod val="75000"/>
                          </a:schemeClr>
                        </a:solidFill>
                        <a:latin typeface="Verdana" panose="020B0604030504040204" pitchFamily="34" charset="0"/>
                        <a:ea typeface="Verdana" panose="020B0604030504040204" pitchFamily="34" charset="0"/>
                        <a:cs typeface="+mn-cs"/>
                      </a:endParaRPr>
                    </a:p>
                  </a:txBody>
                  <a:tcPr/>
                </a:tc>
              </a:tr>
            </a:tbl>
          </a:graphicData>
        </a:graphic>
      </p:graphicFrame>
    </p:spTree>
    <p:extLst>
      <p:ext uri="{BB962C8B-B14F-4D97-AF65-F5344CB8AC3E}">
        <p14:creationId xmlns:p14="http://schemas.microsoft.com/office/powerpoint/2010/main" val="3025874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4420" y="1052736"/>
            <a:ext cx="7097980" cy="5073427"/>
          </a:xfrm>
        </p:spPr>
        <p:txBody>
          <a:bodyPr>
            <a:normAutofit/>
          </a:bodyPr>
          <a:lstStyle/>
          <a:p>
            <a:pPr marL="0" indent="0" algn="l" rtl="0">
              <a:buNone/>
            </a:pPr>
            <a:r>
              <a:rPr lang="en-US" sz="2000" b="1" i="0" dirty="0" smtClean="0">
                <a:solidFill>
                  <a:srgbClr val="002060"/>
                </a:solidFill>
                <a:effectLst/>
                <a:latin typeface="Verdana" panose="020B0604030504040204" pitchFamily="34" charset="0"/>
                <a:ea typeface="Verdana" panose="020B0604030504040204" pitchFamily="34" charset="0"/>
              </a:rPr>
              <a:t>Step 2:</a:t>
            </a:r>
            <a:r>
              <a:rPr lang="en-US" sz="2000" b="0" i="0" dirty="0" smtClean="0">
                <a:solidFill>
                  <a:srgbClr val="002060"/>
                </a:solidFill>
                <a:effectLst/>
                <a:latin typeface="Verdana" panose="020B0604030504040204" pitchFamily="34" charset="0"/>
                <a:ea typeface="Verdana" panose="020B0604030504040204" pitchFamily="34" charset="0"/>
              </a:rPr>
              <a:t> </a:t>
            </a:r>
            <a:r>
              <a:rPr lang="en-US" sz="2000" b="1" dirty="0" smtClean="0">
                <a:solidFill>
                  <a:srgbClr val="002060"/>
                </a:solidFill>
                <a:effectLst/>
                <a:latin typeface="Verdana" panose="020B0604030504040204" pitchFamily="34" charset="0"/>
                <a:ea typeface="Verdana" panose="020B0604030504040204" pitchFamily="34" charset="0"/>
              </a:rPr>
              <a:t>Multiply x and y together to fill the xy column. For example, row 1 would be 43 × 99 = 4,257.</a:t>
            </a:r>
          </a:p>
          <a:p>
            <a:pPr marL="0" indent="0" algn="l" rtl="0">
              <a:buNone/>
            </a:pPr>
            <a:endParaRPr lang="ar-IQ" sz="2000" dirty="0">
              <a:solidFill>
                <a:schemeClr val="accent2">
                  <a:lumMod val="75000"/>
                </a:schemeClr>
              </a:solidFill>
              <a:latin typeface="Verdana" panose="020B0604030504040204" pitchFamily="34" charset="0"/>
              <a:ea typeface="Verdan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4131592"/>
              </p:ext>
            </p:extLst>
          </p:nvPr>
        </p:nvGraphicFramePr>
        <p:xfrm>
          <a:off x="1619672" y="2492896"/>
          <a:ext cx="6120680" cy="3108960"/>
        </p:xfrm>
        <a:graphic>
          <a:graphicData uri="http://schemas.openxmlformats.org/drawingml/2006/table">
            <a:tbl>
              <a:tblPr>
                <a:tableStyleId>{D7AC3CCA-C797-4891-BE02-D94E43425B78}</a:tableStyleId>
              </a:tblPr>
              <a:tblGrid>
                <a:gridCol w="1296144"/>
                <a:gridCol w="720080"/>
                <a:gridCol w="1296144"/>
                <a:gridCol w="864096"/>
                <a:gridCol w="792088"/>
                <a:gridCol w="1152128"/>
              </a:tblGrid>
              <a:tr h="0">
                <a:tc>
                  <a:txBody>
                    <a:bodyPr/>
                    <a:lstStyle/>
                    <a:p>
                      <a:pPr algn="ctr" fontAlgn="base"/>
                      <a:r>
                        <a:rPr lang="en-US" b="1" cap="all" dirty="0">
                          <a:effectLst/>
                          <a:latin typeface="Arial" pitchFamily="34" charset="0"/>
                          <a:cs typeface="Arial" pitchFamily="34" charset="0"/>
                        </a:rPr>
                        <a:t>SUBJECT</a:t>
                      </a:r>
                      <a:endParaRPr lang="en-US"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b="1" cap="all" dirty="0">
                          <a:effectLst/>
                          <a:latin typeface="Arial" pitchFamily="34" charset="0"/>
                          <a:cs typeface="Arial" pitchFamily="34" charset="0"/>
                        </a:rPr>
                        <a:t>AGE X</a:t>
                      </a:r>
                      <a:endParaRPr lang="en-US"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b="1" cap="all" dirty="0">
                          <a:effectLst/>
                          <a:latin typeface="Arial" pitchFamily="34" charset="0"/>
                          <a:cs typeface="Arial" pitchFamily="34" charset="0"/>
                        </a:rPr>
                        <a:t>GLUCOSE LEVEL Y</a:t>
                      </a:r>
                      <a:endParaRPr lang="en-US"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b="1" cap="all" dirty="0">
                          <a:effectLst/>
                          <a:latin typeface="Arial" pitchFamily="34" charset="0"/>
                          <a:cs typeface="Arial" pitchFamily="34" charset="0"/>
                        </a:rPr>
                        <a:t>XY</a:t>
                      </a:r>
                      <a:endParaRPr lang="en-US"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b="1" cap="all" dirty="0">
                          <a:effectLst/>
                          <a:latin typeface="Arial" pitchFamily="34" charset="0"/>
                          <a:cs typeface="Arial" pitchFamily="34" charset="0"/>
                        </a:rPr>
                        <a:t>X</a:t>
                      </a:r>
                      <a:r>
                        <a:rPr lang="en-US" b="1" cap="all" baseline="30000" dirty="0">
                          <a:effectLst/>
                          <a:latin typeface="Arial" pitchFamily="34" charset="0"/>
                          <a:cs typeface="Arial" pitchFamily="34" charset="0"/>
                        </a:rPr>
                        <a:t>2</a:t>
                      </a:r>
                      <a:endParaRPr lang="en-US"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b="1" cap="all" dirty="0">
                          <a:effectLst/>
                          <a:latin typeface="Arial" pitchFamily="34" charset="0"/>
                          <a:cs typeface="Arial" pitchFamily="34" charset="0"/>
                        </a:rPr>
                        <a:t>Y</a:t>
                      </a:r>
                      <a:r>
                        <a:rPr lang="en-US" b="1" cap="all" baseline="30000" dirty="0">
                          <a:effectLst/>
                          <a:latin typeface="Arial" pitchFamily="34" charset="0"/>
                          <a:cs typeface="Arial" pitchFamily="34" charset="0"/>
                        </a:rPr>
                        <a:t>2</a:t>
                      </a:r>
                      <a:endParaRPr lang="en-US" b="1" cap="all" dirty="0">
                        <a:solidFill>
                          <a:srgbClr val="C00000"/>
                        </a:solidFill>
                        <a:effectLst/>
                        <a:latin typeface="Arial" pitchFamily="34" charset="0"/>
                        <a:ea typeface="Verdana" panose="020B0604030504040204" pitchFamily="34" charset="0"/>
                        <a:cs typeface="Arial" pitchFamily="34" charset="0"/>
                      </a:endParaRPr>
                    </a:p>
                  </a:txBody>
                  <a:tcPr anchor="ctr"/>
                </a:tc>
              </a:tr>
              <a:tr h="0">
                <a:tc>
                  <a:txBody>
                    <a:bodyPr/>
                    <a:lstStyle/>
                    <a:p>
                      <a:pPr algn="ctr" fontAlgn="base"/>
                      <a:r>
                        <a:rPr lang="en-US" b="1" dirty="0" smtClean="0">
                          <a:effectLst/>
                          <a:latin typeface="Arial" pitchFamily="34" charset="0"/>
                          <a:cs typeface="Arial" pitchFamily="34" charset="0"/>
                        </a:rPr>
                        <a:t>1</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43</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99</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4257</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r>
              <a:tr h="0">
                <a:tc>
                  <a:txBody>
                    <a:bodyPr/>
                    <a:lstStyle/>
                    <a:p>
                      <a:pPr algn="ctr" fontAlgn="base"/>
                      <a:r>
                        <a:rPr lang="en-US" b="1" dirty="0" smtClean="0">
                          <a:effectLst/>
                          <a:latin typeface="Arial" pitchFamily="34" charset="0"/>
                          <a:cs typeface="Arial" pitchFamily="34" charset="0"/>
                        </a:rPr>
                        <a:t>2</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21</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65</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1365</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r>
              <a:tr h="0">
                <a:tc>
                  <a:txBody>
                    <a:bodyPr/>
                    <a:lstStyle/>
                    <a:p>
                      <a:pPr algn="ctr" fontAlgn="base"/>
                      <a:r>
                        <a:rPr lang="en-US" b="1" dirty="0" smtClean="0">
                          <a:effectLst/>
                          <a:latin typeface="Arial" pitchFamily="34" charset="0"/>
                          <a:cs typeface="Arial" pitchFamily="34" charset="0"/>
                        </a:rPr>
                        <a:t>3</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b="1" dirty="0" smtClean="0">
                          <a:effectLst/>
                          <a:latin typeface="Arial" pitchFamily="34" charset="0"/>
                          <a:cs typeface="Arial" pitchFamily="34" charset="0"/>
                        </a:rPr>
                        <a:t>25</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79</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1975</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r>
              <a:tr h="0">
                <a:tc>
                  <a:txBody>
                    <a:bodyPr/>
                    <a:lstStyle/>
                    <a:p>
                      <a:pPr algn="ctr" fontAlgn="base"/>
                      <a:r>
                        <a:rPr lang="en-US" b="1" dirty="0" smtClean="0">
                          <a:effectLst/>
                          <a:latin typeface="Arial" pitchFamily="34" charset="0"/>
                          <a:cs typeface="Arial" pitchFamily="34" charset="0"/>
                        </a:rPr>
                        <a:t>4</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b="1" dirty="0" smtClean="0">
                          <a:effectLst/>
                          <a:latin typeface="Arial" pitchFamily="34" charset="0"/>
                          <a:cs typeface="Arial" pitchFamily="34" charset="0"/>
                        </a:rPr>
                        <a:t>42</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75</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3150</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r>
              <a:tr h="0">
                <a:tc>
                  <a:txBody>
                    <a:bodyPr/>
                    <a:lstStyle/>
                    <a:p>
                      <a:pPr algn="ctr" fontAlgn="base"/>
                      <a:r>
                        <a:rPr lang="en-US" b="1" dirty="0" smtClean="0">
                          <a:effectLst/>
                          <a:latin typeface="Arial" pitchFamily="34" charset="0"/>
                          <a:cs typeface="Arial" pitchFamily="34" charset="0"/>
                        </a:rPr>
                        <a:t>5</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57</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87</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4959</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c>
                  <a:txBody>
                    <a:bodyPr/>
                    <a:lstStyle/>
                    <a:p>
                      <a:pPr algn="l" fontAlgn="base"/>
                      <a:endParaRPr lang="ar-IQ" b="1" dirty="0">
                        <a:effectLst/>
                        <a:latin typeface="Arial" pitchFamily="34" charset="0"/>
                        <a:ea typeface="Verdana" panose="020B0604030504040204" pitchFamily="34" charset="0"/>
                        <a:cs typeface="Arial" pitchFamily="34" charset="0"/>
                      </a:endParaRPr>
                    </a:p>
                  </a:txBody>
                  <a:tcPr marR="76200" anchor="ctr"/>
                </a:tc>
              </a:tr>
              <a:tr h="0">
                <a:tc>
                  <a:txBody>
                    <a:bodyPr/>
                    <a:lstStyle/>
                    <a:p>
                      <a:pPr algn="ctr" fontAlgn="base"/>
                      <a:r>
                        <a:rPr lang="en-US" b="1" dirty="0" smtClean="0">
                          <a:effectLst/>
                          <a:latin typeface="Arial" pitchFamily="34" charset="0"/>
                          <a:cs typeface="Arial" pitchFamily="34" charset="0"/>
                        </a:rPr>
                        <a:t>6</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59</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81</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b="1" dirty="0" smtClean="0">
                          <a:effectLst/>
                          <a:latin typeface="Arial" pitchFamily="34" charset="0"/>
                          <a:cs typeface="Arial" pitchFamily="34" charset="0"/>
                        </a:rPr>
                        <a:t>4779</a:t>
                      </a:r>
                      <a:endParaRPr lang="ar-IQ"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rtl="1"/>
                      <a:endParaRPr lang="ar-IQ" b="1" dirty="0">
                        <a:latin typeface="Arial" pitchFamily="34" charset="0"/>
                        <a:ea typeface="Verdana" panose="020B0604030504040204" pitchFamily="34" charset="0"/>
                        <a:cs typeface="Arial" pitchFamily="34" charset="0"/>
                      </a:endParaRPr>
                    </a:p>
                  </a:txBody>
                  <a:tcPr/>
                </a:tc>
                <a:tc>
                  <a:txBody>
                    <a:bodyPr/>
                    <a:lstStyle/>
                    <a:p>
                      <a:pPr rtl="1"/>
                      <a:endParaRPr lang="ar-IQ" b="1" dirty="0">
                        <a:latin typeface="Arial" pitchFamily="34" charset="0"/>
                        <a:ea typeface="Verdana" panose="020B0604030504040204" pitchFamily="34" charset="0"/>
                        <a:cs typeface="Arial" pitchFamily="34" charset="0"/>
                      </a:endParaRPr>
                    </a:p>
                  </a:txBody>
                  <a:tcPr/>
                </a:tc>
              </a:tr>
            </a:tbl>
          </a:graphicData>
        </a:graphic>
      </p:graphicFrame>
    </p:spTree>
    <p:extLst>
      <p:ext uri="{BB962C8B-B14F-4D97-AF65-F5344CB8AC3E}">
        <p14:creationId xmlns:p14="http://schemas.microsoft.com/office/powerpoint/2010/main" val="2212782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980728"/>
            <a:ext cx="7056784" cy="5145435"/>
          </a:xfrm>
        </p:spPr>
        <p:txBody>
          <a:bodyPr>
            <a:normAutofit/>
          </a:bodyPr>
          <a:lstStyle/>
          <a:p>
            <a:pPr marL="0" indent="0" algn="l" rtl="0">
              <a:buNone/>
            </a:pPr>
            <a:r>
              <a:rPr lang="en-US" sz="2000" b="1" i="0" dirty="0" smtClean="0">
                <a:solidFill>
                  <a:srgbClr val="002060"/>
                </a:solidFill>
                <a:effectLst/>
                <a:latin typeface="Verdana" panose="020B0604030504040204" pitchFamily="34" charset="0"/>
                <a:ea typeface="Verdana" panose="020B0604030504040204" pitchFamily="34" charset="0"/>
              </a:rPr>
              <a:t>Step 3:</a:t>
            </a:r>
            <a:r>
              <a:rPr lang="en-US" sz="2000" b="0" i="0" dirty="0" smtClean="0">
                <a:solidFill>
                  <a:srgbClr val="002060"/>
                </a:solidFill>
                <a:effectLst/>
                <a:latin typeface="Verdana" panose="020B0604030504040204" pitchFamily="34" charset="0"/>
                <a:ea typeface="Verdana" panose="020B0604030504040204" pitchFamily="34" charset="0"/>
              </a:rPr>
              <a:t> </a:t>
            </a:r>
            <a:r>
              <a:rPr lang="en-US" sz="2000" b="1" dirty="0" smtClean="0">
                <a:solidFill>
                  <a:srgbClr val="002060"/>
                </a:solidFill>
                <a:effectLst/>
                <a:latin typeface="Verdana" panose="020B0604030504040204" pitchFamily="34" charset="0"/>
                <a:ea typeface="Verdana" panose="020B0604030504040204" pitchFamily="34" charset="0"/>
              </a:rPr>
              <a:t>Take the square of the numbers in the x column, and put the result in the x</a:t>
            </a:r>
            <a:r>
              <a:rPr lang="en-US" sz="2000" b="1" baseline="30000" dirty="0" smtClean="0">
                <a:solidFill>
                  <a:srgbClr val="002060"/>
                </a:solidFill>
                <a:effectLst/>
                <a:latin typeface="Verdana" panose="020B0604030504040204" pitchFamily="34" charset="0"/>
                <a:ea typeface="Verdana" panose="020B0604030504040204" pitchFamily="34" charset="0"/>
              </a:rPr>
              <a:t>2</a:t>
            </a:r>
            <a:r>
              <a:rPr lang="en-US" sz="2000" b="1" dirty="0" smtClean="0">
                <a:solidFill>
                  <a:srgbClr val="002060"/>
                </a:solidFill>
                <a:effectLst/>
                <a:latin typeface="Verdana" panose="020B0604030504040204" pitchFamily="34" charset="0"/>
                <a:ea typeface="Verdana" panose="020B0604030504040204" pitchFamily="34" charset="0"/>
              </a:rPr>
              <a:t> column.</a:t>
            </a:r>
          </a:p>
          <a:p>
            <a:pPr marL="0" indent="0" algn="l" rtl="0">
              <a:buNone/>
            </a:pPr>
            <a:endParaRPr lang="ar-IQ" sz="2800" dirty="0">
              <a:solidFill>
                <a:srgbClr val="002060"/>
              </a:solidFill>
              <a:latin typeface="Centaur" panose="020305040502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42556376"/>
              </p:ext>
            </p:extLst>
          </p:nvPr>
        </p:nvGraphicFramePr>
        <p:xfrm>
          <a:off x="1619672" y="2276872"/>
          <a:ext cx="6192688" cy="2590800"/>
        </p:xfrm>
        <a:graphic>
          <a:graphicData uri="http://schemas.openxmlformats.org/drawingml/2006/table">
            <a:tbl>
              <a:tblPr>
                <a:tableStyleId>{D7AC3CCA-C797-4891-BE02-D94E43425B78}</a:tableStyleId>
              </a:tblPr>
              <a:tblGrid>
                <a:gridCol w="1296144"/>
                <a:gridCol w="936104"/>
                <a:gridCol w="1296144"/>
                <a:gridCol w="864096"/>
                <a:gridCol w="864096"/>
                <a:gridCol w="936104"/>
              </a:tblGrid>
              <a:tr h="0">
                <a:tc>
                  <a:txBody>
                    <a:bodyPr/>
                    <a:lstStyle/>
                    <a:p>
                      <a:pPr algn="ctr" fontAlgn="base"/>
                      <a:r>
                        <a:rPr lang="en-US" sz="1600" b="1" cap="all" dirty="0">
                          <a:effectLst/>
                          <a:cs typeface="+mn-cs"/>
                        </a:rPr>
                        <a:t>SUBJECT</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AGE X</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GLUCOSE LEVEL Y</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XY</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X</a:t>
                      </a:r>
                      <a:r>
                        <a:rPr lang="en-US" sz="1600" b="1" cap="all" baseline="30000" dirty="0">
                          <a:effectLst/>
                          <a:cs typeface="+mn-cs"/>
                        </a:rPr>
                        <a:t>2</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c>
                  <a:txBody>
                    <a:bodyPr/>
                    <a:lstStyle/>
                    <a:p>
                      <a:pPr algn="ctr" fontAlgn="base"/>
                      <a:r>
                        <a:rPr lang="en-US" sz="1600" b="1" cap="all" dirty="0">
                          <a:effectLst/>
                          <a:cs typeface="+mn-cs"/>
                        </a:rPr>
                        <a:t>Y</a:t>
                      </a:r>
                      <a:r>
                        <a:rPr lang="en-US" sz="1600" b="1" cap="all" baseline="30000" dirty="0">
                          <a:effectLst/>
                          <a:cs typeface="+mn-cs"/>
                        </a:rPr>
                        <a:t>2</a:t>
                      </a:r>
                      <a:endParaRPr lang="en-US" sz="1600" b="1" cap="all" dirty="0">
                        <a:solidFill>
                          <a:srgbClr val="C00000"/>
                        </a:solidFill>
                        <a:effectLst/>
                        <a:latin typeface="Verdana" panose="020B0604030504040204" pitchFamily="34" charset="0"/>
                        <a:ea typeface="Verdana" panose="020B0604030504040204" pitchFamily="34" charset="0"/>
                        <a:cs typeface="+mn-cs"/>
                      </a:endParaRPr>
                    </a:p>
                  </a:txBody>
                  <a:tcPr anchor="ctr"/>
                </a:tc>
              </a:tr>
              <a:tr h="0">
                <a:tc>
                  <a:txBody>
                    <a:bodyPr/>
                    <a:lstStyle/>
                    <a:p>
                      <a:pPr algn="ctr" fontAlgn="base"/>
                      <a:r>
                        <a:rPr lang="en-US" sz="1600" b="1" dirty="0" smtClean="0">
                          <a:effectLst/>
                          <a:cs typeface="+mn-cs"/>
                        </a:rPr>
                        <a:t>1</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43</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99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4257</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1849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2</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21</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65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1365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441</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3</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25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79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1975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625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4</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42</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75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3150</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rtl="0" fontAlgn="base"/>
                      <a:r>
                        <a:rPr lang="en-US" sz="1600" b="1" dirty="0" smtClean="0">
                          <a:effectLst/>
                          <a:cs typeface="+mn-cs"/>
                        </a:rPr>
                        <a:t>1764</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5</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57</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87</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4959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3249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l" fontAlgn="base"/>
                      <a:endParaRPr lang="ar-IQ" sz="1600" b="1" dirty="0">
                        <a:effectLst/>
                        <a:latin typeface="Verdana" panose="020B0604030504040204" pitchFamily="34" charset="0"/>
                        <a:ea typeface="Verdana" panose="020B0604030504040204" pitchFamily="34" charset="0"/>
                        <a:cs typeface="+mn-cs"/>
                      </a:endParaRPr>
                    </a:p>
                  </a:txBody>
                  <a:tcPr marR="76200" anchor="ctr"/>
                </a:tc>
              </a:tr>
              <a:tr h="0">
                <a:tc>
                  <a:txBody>
                    <a:bodyPr/>
                    <a:lstStyle/>
                    <a:p>
                      <a:pPr algn="ctr" fontAlgn="base"/>
                      <a:r>
                        <a:rPr lang="en-US" sz="1600" b="1" dirty="0" smtClean="0">
                          <a:effectLst/>
                          <a:cs typeface="+mn-cs"/>
                        </a:rPr>
                        <a:t>6</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59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81</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4779</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algn="ctr" fontAlgn="base"/>
                      <a:r>
                        <a:rPr lang="en-US" sz="1600" b="1" dirty="0" smtClean="0">
                          <a:effectLst/>
                          <a:cs typeface="+mn-cs"/>
                        </a:rPr>
                        <a:t>3481</a:t>
                      </a:r>
                      <a:endParaRPr lang="ar-IQ" sz="1600" b="1" dirty="0">
                        <a:solidFill>
                          <a:srgbClr val="0070C0"/>
                        </a:solidFill>
                        <a:effectLst/>
                        <a:latin typeface="Verdana" panose="020B0604030504040204" pitchFamily="34" charset="0"/>
                        <a:ea typeface="Verdana" panose="020B0604030504040204" pitchFamily="34" charset="0"/>
                        <a:cs typeface="+mn-cs"/>
                      </a:endParaRPr>
                    </a:p>
                  </a:txBody>
                  <a:tcPr marR="76200" anchor="ctr"/>
                </a:tc>
                <a:tc>
                  <a:txBody>
                    <a:bodyPr/>
                    <a:lstStyle/>
                    <a:p>
                      <a:pPr rtl="1"/>
                      <a:endParaRPr lang="ar-IQ" sz="1600" b="1" dirty="0">
                        <a:latin typeface="Verdana" panose="020B0604030504040204" pitchFamily="34" charset="0"/>
                        <a:ea typeface="Verdana" panose="020B0604030504040204" pitchFamily="34" charset="0"/>
                        <a:cs typeface="+mn-cs"/>
                      </a:endParaRPr>
                    </a:p>
                  </a:txBody>
                  <a:tcPr/>
                </a:tc>
              </a:tr>
            </a:tbl>
          </a:graphicData>
        </a:graphic>
      </p:graphicFrame>
    </p:spTree>
    <p:extLst>
      <p:ext uri="{BB962C8B-B14F-4D97-AF65-F5344CB8AC3E}">
        <p14:creationId xmlns:p14="http://schemas.microsoft.com/office/powerpoint/2010/main" val="1580078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71600" y="836712"/>
            <a:ext cx="7272808" cy="5289451"/>
          </a:xfrm>
        </p:spPr>
        <p:txBody>
          <a:bodyPr/>
          <a:lstStyle/>
          <a:p>
            <a:pPr marL="0" indent="0" algn="l" rtl="0" fontAlgn="base">
              <a:buNone/>
            </a:pPr>
            <a:r>
              <a:rPr lang="en-US" sz="2000" b="1" dirty="0" smtClean="0">
                <a:solidFill>
                  <a:srgbClr val="002060"/>
                </a:solidFill>
                <a:effectLst/>
                <a:latin typeface="Verdana" panose="020B0604030504040204" pitchFamily="34" charset="0"/>
                <a:ea typeface="Verdana" panose="020B0604030504040204" pitchFamily="34" charset="0"/>
              </a:rPr>
              <a:t>Step 4: Take the square of the numbers in the y column, and put the result in the y</a:t>
            </a:r>
            <a:r>
              <a:rPr lang="en-US" sz="2000" b="1" baseline="30000" dirty="0" smtClean="0">
                <a:solidFill>
                  <a:srgbClr val="002060"/>
                </a:solidFill>
                <a:effectLst/>
                <a:latin typeface="Verdana" panose="020B0604030504040204" pitchFamily="34" charset="0"/>
                <a:ea typeface="Verdana" panose="020B0604030504040204" pitchFamily="34" charset="0"/>
              </a:rPr>
              <a:t>2</a:t>
            </a:r>
            <a:r>
              <a:rPr lang="en-US" sz="2000" b="1" dirty="0" smtClean="0">
                <a:solidFill>
                  <a:srgbClr val="002060"/>
                </a:solidFill>
                <a:effectLst/>
                <a:latin typeface="Verdana" panose="020B0604030504040204" pitchFamily="34" charset="0"/>
                <a:ea typeface="Verdana" panose="020B0604030504040204" pitchFamily="34" charset="0"/>
              </a:rPr>
              <a:t> column.</a:t>
            </a:r>
          </a:p>
          <a:p>
            <a:pPr marL="0" indent="0" algn="l" rtl="0" fontAlgn="base">
              <a:buNone/>
            </a:pPr>
            <a:endParaRPr lang="en-US" sz="2000" b="0" i="0" dirty="0" smtClean="0">
              <a:solidFill>
                <a:schemeClr val="accent2"/>
              </a:solidFill>
              <a:effectLst/>
              <a:latin typeface="Verdana" panose="020B0604030504040204" pitchFamily="34" charset="0"/>
              <a:ea typeface="Verdana" panose="020B0604030504040204" pitchFamily="34" charset="0"/>
            </a:endParaRPr>
          </a:p>
          <a:p>
            <a:pPr marL="0" indent="0">
              <a:buNone/>
            </a:pPr>
            <a:r>
              <a:rPr lang="en-US" dirty="0" smtClean="0">
                <a:latin typeface="Centaur" panose="02030504050205020304" pitchFamily="18" charset="0"/>
              </a:rPr>
              <a:t/>
            </a:r>
            <a:br>
              <a:rPr lang="en-US" dirty="0" smtClean="0">
                <a:latin typeface="Centaur" panose="02030504050205020304" pitchFamily="18" charset="0"/>
              </a:rPr>
            </a:br>
            <a:endParaRPr lang="ar-IQ" dirty="0">
              <a:latin typeface="Centaur" panose="020305040502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94055967"/>
              </p:ext>
            </p:extLst>
          </p:nvPr>
        </p:nvGraphicFramePr>
        <p:xfrm>
          <a:off x="1331640" y="2204864"/>
          <a:ext cx="6408712" cy="3472896"/>
        </p:xfrm>
        <a:graphic>
          <a:graphicData uri="http://schemas.openxmlformats.org/drawingml/2006/table">
            <a:tbl>
              <a:tblPr>
                <a:tableStyleId>{D7AC3CCA-C797-4891-BE02-D94E43425B78}</a:tableStyleId>
              </a:tblPr>
              <a:tblGrid>
                <a:gridCol w="1080122"/>
                <a:gridCol w="864096"/>
                <a:gridCol w="1224136"/>
                <a:gridCol w="1080120"/>
                <a:gridCol w="1008112"/>
                <a:gridCol w="1152126"/>
              </a:tblGrid>
              <a:tr h="864097">
                <a:tc>
                  <a:txBody>
                    <a:bodyPr/>
                    <a:lstStyle/>
                    <a:p>
                      <a:pPr algn="ctr" fontAlgn="base"/>
                      <a:r>
                        <a:rPr lang="en-US" sz="1600" b="1" cap="all" dirty="0">
                          <a:effectLst/>
                          <a:latin typeface="Arial" pitchFamily="34" charset="0"/>
                          <a:cs typeface="Arial" pitchFamily="34" charset="0"/>
                        </a:rPr>
                        <a:t>SUBJECT</a:t>
                      </a:r>
                      <a:endParaRPr lang="en-US" sz="1600" b="1" cap="all" dirty="0">
                        <a:solidFill>
                          <a:schemeClr val="accent6">
                            <a:lumMod val="75000"/>
                          </a:schemeClr>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AGE X</a:t>
                      </a:r>
                      <a:endParaRPr lang="en-US" sz="1600" b="1" cap="all" dirty="0">
                        <a:solidFill>
                          <a:schemeClr val="accent6">
                            <a:lumMod val="75000"/>
                          </a:schemeClr>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GLUCOSE LEVEL Y</a:t>
                      </a:r>
                      <a:endParaRPr lang="en-US" sz="1600" b="1" cap="all" dirty="0">
                        <a:solidFill>
                          <a:schemeClr val="accent6">
                            <a:lumMod val="75000"/>
                          </a:schemeClr>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XY</a:t>
                      </a:r>
                      <a:endParaRPr lang="en-US" sz="1600" b="1" cap="all" dirty="0">
                        <a:solidFill>
                          <a:schemeClr val="accent6">
                            <a:lumMod val="75000"/>
                          </a:schemeClr>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X</a:t>
                      </a:r>
                      <a:r>
                        <a:rPr lang="en-US" sz="1600" b="1" cap="all" baseline="30000" dirty="0">
                          <a:effectLst/>
                          <a:latin typeface="Arial" pitchFamily="34" charset="0"/>
                          <a:cs typeface="Arial" pitchFamily="34" charset="0"/>
                        </a:rPr>
                        <a:t>2</a:t>
                      </a:r>
                      <a:endParaRPr lang="en-US" sz="1600" b="1" cap="all" dirty="0">
                        <a:solidFill>
                          <a:schemeClr val="accent6">
                            <a:lumMod val="75000"/>
                          </a:schemeClr>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Y</a:t>
                      </a:r>
                      <a:r>
                        <a:rPr lang="en-US" sz="1600" b="1" cap="all" baseline="30000" dirty="0">
                          <a:effectLst/>
                          <a:latin typeface="Arial" pitchFamily="34" charset="0"/>
                          <a:cs typeface="Arial" pitchFamily="34" charset="0"/>
                        </a:rPr>
                        <a:t>2</a:t>
                      </a:r>
                      <a:endParaRPr lang="en-US" sz="1600" b="1" cap="all" dirty="0">
                        <a:solidFill>
                          <a:schemeClr val="accent6">
                            <a:lumMod val="75000"/>
                          </a:schemeClr>
                        </a:solidFill>
                        <a:effectLst/>
                        <a:latin typeface="Arial" pitchFamily="34" charset="0"/>
                        <a:ea typeface="Verdana" panose="020B0604030504040204" pitchFamily="34" charset="0"/>
                        <a:cs typeface="Arial" pitchFamily="34" charset="0"/>
                      </a:endParaRPr>
                    </a:p>
                  </a:txBody>
                  <a:tcPr anchor="ctr"/>
                </a:tc>
              </a:tr>
              <a:tr h="391917">
                <a:tc>
                  <a:txBody>
                    <a:bodyPr/>
                    <a:lstStyle/>
                    <a:p>
                      <a:pPr algn="ctr" fontAlgn="base"/>
                      <a:r>
                        <a:rPr lang="en-US" sz="1600" b="1" dirty="0" smtClean="0">
                          <a:effectLst/>
                          <a:latin typeface="Arial" pitchFamily="34" charset="0"/>
                          <a:cs typeface="Arial" pitchFamily="34" charset="0"/>
                        </a:rPr>
                        <a:t>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43</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99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4257</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1849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9801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391917">
                <a:tc>
                  <a:txBody>
                    <a:bodyPr/>
                    <a:lstStyle/>
                    <a:p>
                      <a:pPr algn="ctr" fontAlgn="base"/>
                      <a:r>
                        <a:rPr lang="en-US" sz="1600" b="1" dirty="0" smtClean="0">
                          <a:effectLst/>
                          <a:latin typeface="Arial" pitchFamily="34" charset="0"/>
                          <a:cs typeface="Arial" pitchFamily="34" charset="0"/>
                        </a:rPr>
                        <a:t>2</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21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1365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441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4225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391917">
                <a:tc>
                  <a:txBody>
                    <a:bodyPr/>
                    <a:lstStyle/>
                    <a:p>
                      <a:pPr algn="ctr" fontAlgn="base"/>
                      <a:r>
                        <a:rPr lang="en-US" sz="1600" b="1" dirty="0" smtClean="0">
                          <a:effectLst/>
                          <a:latin typeface="Arial" pitchFamily="34" charset="0"/>
                          <a:cs typeface="Arial" pitchFamily="34" charset="0"/>
                        </a:rPr>
                        <a:t>3</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25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79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1975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625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6241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391917">
                <a:tc>
                  <a:txBody>
                    <a:bodyPr/>
                    <a:lstStyle/>
                    <a:p>
                      <a:pPr algn="ctr" fontAlgn="base"/>
                      <a:r>
                        <a:rPr lang="en-US" sz="1600" b="1" dirty="0" smtClean="0">
                          <a:effectLst/>
                          <a:latin typeface="Arial" pitchFamily="34" charset="0"/>
                          <a:cs typeface="Arial" pitchFamily="34" charset="0"/>
                        </a:rPr>
                        <a:t>4</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42</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75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3150</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600" b="1" dirty="0" smtClean="0">
                          <a:effectLst/>
                          <a:latin typeface="Arial" pitchFamily="34" charset="0"/>
                          <a:cs typeface="Arial" pitchFamily="34" charset="0"/>
                        </a:rPr>
                        <a:t>1764</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5625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391917">
                <a:tc>
                  <a:txBody>
                    <a:bodyPr/>
                    <a:lstStyle/>
                    <a:p>
                      <a:pPr algn="ctr" fontAlgn="base"/>
                      <a:r>
                        <a:rPr lang="en-US" sz="1600" b="1" dirty="0" smtClean="0">
                          <a:effectLst/>
                          <a:latin typeface="Arial" pitchFamily="34" charset="0"/>
                          <a:cs typeface="Arial" pitchFamily="34" charset="0"/>
                        </a:rPr>
                        <a:t>5</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57</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87</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4959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3249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7569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649214">
                <a:tc>
                  <a:txBody>
                    <a:bodyPr/>
                    <a:lstStyle/>
                    <a:p>
                      <a:pPr algn="ctr" fontAlgn="base"/>
                      <a:r>
                        <a:rPr lang="en-US" sz="1600" b="1" dirty="0" smtClean="0">
                          <a:effectLst/>
                          <a:latin typeface="Arial" pitchFamily="34" charset="0"/>
                          <a:cs typeface="Arial" pitchFamily="34" charset="0"/>
                        </a:rPr>
                        <a:t>6</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59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81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4779</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3481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6561</a:t>
                      </a:r>
                      <a:endParaRPr lang="ar-IQ" sz="1600" b="1" dirty="0">
                        <a:solidFill>
                          <a:srgbClr val="0070C0"/>
                        </a:solidFill>
                        <a:effectLst/>
                        <a:latin typeface="Arial" pitchFamily="34" charset="0"/>
                        <a:ea typeface="Verdana" panose="020B0604030504040204" pitchFamily="34" charset="0"/>
                        <a:cs typeface="Arial" pitchFamily="34" charset="0"/>
                      </a:endParaRPr>
                    </a:p>
                  </a:txBody>
                  <a:tcPr marR="76200" anchor="ctr"/>
                </a:tc>
              </a:tr>
            </a:tbl>
          </a:graphicData>
        </a:graphic>
      </p:graphicFrame>
    </p:spTree>
    <p:extLst>
      <p:ext uri="{BB962C8B-B14F-4D97-AF65-F5344CB8AC3E}">
        <p14:creationId xmlns:p14="http://schemas.microsoft.com/office/powerpoint/2010/main" val="310109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3608" y="764704"/>
            <a:ext cx="7128792" cy="5361459"/>
          </a:xfrm>
        </p:spPr>
        <p:txBody>
          <a:bodyPr>
            <a:normAutofit/>
          </a:bodyPr>
          <a:lstStyle/>
          <a:p>
            <a:pPr marL="0" indent="0" algn="l" rtl="0">
              <a:buNone/>
            </a:pPr>
            <a:r>
              <a:rPr lang="en-US" sz="1800" b="1" dirty="0" smtClean="0">
                <a:solidFill>
                  <a:srgbClr val="002060"/>
                </a:solidFill>
                <a:effectLst/>
                <a:latin typeface="Verdana" panose="020B0604030504040204" pitchFamily="34" charset="0"/>
                <a:ea typeface="Verdana" panose="020B0604030504040204" pitchFamily="34" charset="0"/>
              </a:rPr>
              <a:t>Step 5: Add up all of the numbers in the columns and put the result at the bottom of the column. The Greek letter sigma (Σ) is a short way of saying “sum of” or </a:t>
            </a:r>
            <a:r>
              <a:rPr lang="en-US" sz="1800" b="1" u="none" strike="noStrike" dirty="0" smtClean="0">
                <a:solidFill>
                  <a:srgbClr val="002060"/>
                </a:solidFill>
                <a:effectLst/>
                <a:latin typeface="Verdana" panose="020B0604030504040204" pitchFamily="34" charset="0"/>
                <a:ea typeface="Verdana" panose="020B0604030504040204" pitchFamily="34" charset="0"/>
              </a:rPr>
              <a:t>summation</a:t>
            </a:r>
            <a:r>
              <a:rPr lang="en-US" sz="1800" b="1" dirty="0" smtClean="0">
                <a:solidFill>
                  <a:srgbClr val="002060"/>
                </a:solidFill>
                <a:effectLst/>
                <a:latin typeface="Verdana" panose="020B0604030504040204" pitchFamily="34" charset="0"/>
                <a:ea typeface="Verdana" panose="020B0604030504040204" pitchFamily="34" charset="0"/>
              </a:rPr>
              <a:t>.</a:t>
            </a:r>
          </a:p>
          <a:p>
            <a:pPr marL="0" indent="0" algn="l" rtl="0">
              <a:buNone/>
            </a:pPr>
            <a:endParaRPr lang="en-US" sz="2000" i="0" dirty="0" smtClean="0">
              <a:solidFill>
                <a:schemeClr val="accent2"/>
              </a:solidFill>
              <a:effectLst/>
              <a:latin typeface="PT Sans"/>
            </a:endParaRPr>
          </a:p>
          <a:p>
            <a:pPr marL="0" indent="0" algn="l" rtl="0">
              <a:buNone/>
            </a:pPr>
            <a:endParaRPr lang="en-US" sz="2000" dirty="0">
              <a:solidFill>
                <a:schemeClr val="accent2"/>
              </a:solidFill>
              <a:latin typeface="PT Sans"/>
            </a:endParaRPr>
          </a:p>
          <a:p>
            <a:pPr marL="0" indent="0" algn="l" rtl="0">
              <a:buNone/>
            </a:pPr>
            <a:endParaRPr lang="en-US" sz="2000" i="0" dirty="0" smtClean="0">
              <a:solidFill>
                <a:schemeClr val="accent2"/>
              </a:solidFill>
              <a:effectLst/>
              <a:latin typeface="PT Sans"/>
            </a:endParaRPr>
          </a:p>
          <a:p>
            <a:pPr marL="0" indent="0" algn="l" rtl="0">
              <a:buNone/>
            </a:pPr>
            <a:endParaRPr lang="ar-IQ" sz="2000" dirty="0">
              <a:solidFill>
                <a:schemeClr val="accent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91997998"/>
              </p:ext>
            </p:extLst>
          </p:nvPr>
        </p:nvGraphicFramePr>
        <p:xfrm>
          <a:off x="1403648" y="2204864"/>
          <a:ext cx="6480720" cy="3582188"/>
        </p:xfrm>
        <a:graphic>
          <a:graphicData uri="http://schemas.openxmlformats.org/drawingml/2006/table">
            <a:tbl>
              <a:tblPr>
                <a:tableStyleId>{D7AC3CCA-C797-4891-BE02-D94E43425B78}</a:tableStyleId>
              </a:tblPr>
              <a:tblGrid>
                <a:gridCol w="1080120"/>
                <a:gridCol w="1080120"/>
                <a:gridCol w="1182448"/>
                <a:gridCol w="977792"/>
                <a:gridCol w="1080120"/>
                <a:gridCol w="1080120"/>
              </a:tblGrid>
              <a:tr h="1120827">
                <a:tc>
                  <a:txBody>
                    <a:bodyPr/>
                    <a:lstStyle/>
                    <a:p>
                      <a:pPr algn="ctr" fontAlgn="base"/>
                      <a:r>
                        <a:rPr lang="en-US" sz="1600" b="1" cap="all" dirty="0">
                          <a:effectLst/>
                          <a:latin typeface="Arial" pitchFamily="34" charset="0"/>
                          <a:cs typeface="Arial" pitchFamily="34" charset="0"/>
                        </a:rPr>
                        <a:t>SUBJECT</a:t>
                      </a:r>
                      <a:endParaRPr lang="en-US" sz="1600" b="1" cap="all" dirty="0">
                        <a:solidFill>
                          <a:schemeClr val="accent6">
                            <a:lumMod val="75000"/>
                          </a:schemeClr>
                        </a:solidFill>
                        <a:effectLst/>
                        <a:latin typeface="Arial"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AGE X</a:t>
                      </a:r>
                      <a:endParaRPr lang="en-US" sz="1600" b="1" cap="all" dirty="0">
                        <a:solidFill>
                          <a:schemeClr val="accent6">
                            <a:lumMod val="75000"/>
                          </a:schemeClr>
                        </a:solidFill>
                        <a:effectLst/>
                        <a:latin typeface="Arial"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GLUCOSE LEVEL Y</a:t>
                      </a:r>
                      <a:endParaRPr lang="en-US" sz="1600" b="1" cap="all" dirty="0">
                        <a:solidFill>
                          <a:schemeClr val="accent6">
                            <a:lumMod val="75000"/>
                          </a:schemeClr>
                        </a:solidFill>
                        <a:effectLst/>
                        <a:latin typeface="Arial"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XY</a:t>
                      </a:r>
                      <a:endParaRPr lang="en-US" sz="1600" b="1" cap="all" dirty="0">
                        <a:solidFill>
                          <a:schemeClr val="accent6">
                            <a:lumMod val="75000"/>
                          </a:schemeClr>
                        </a:solidFill>
                        <a:effectLst/>
                        <a:latin typeface="Arial"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X</a:t>
                      </a:r>
                      <a:r>
                        <a:rPr lang="en-US" sz="1600" b="1" cap="all" baseline="30000" dirty="0">
                          <a:effectLst/>
                          <a:latin typeface="Arial" pitchFamily="34" charset="0"/>
                          <a:cs typeface="Arial" pitchFamily="34" charset="0"/>
                        </a:rPr>
                        <a:t>2</a:t>
                      </a:r>
                      <a:endParaRPr lang="en-US" sz="1600" b="1" cap="all" dirty="0">
                        <a:solidFill>
                          <a:schemeClr val="accent6">
                            <a:lumMod val="75000"/>
                          </a:schemeClr>
                        </a:solidFill>
                        <a:effectLst/>
                        <a:latin typeface="Arial" pitchFamily="34" charset="0"/>
                        <a:cs typeface="Arial" pitchFamily="34" charset="0"/>
                      </a:endParaRPr>
                    </a:p>
                  </a:txBody>
                  <a:tcPr anchor="ctr"/>
                </a:tc>
                <a:tc>
                  <a:txBody>
                    <a:bodyPr/>
                    <a:lstStyle/>
                    <a:p>
                      <a:pPr algn="ctr" fontAlgn="base"/>
                      <a:r>
                        <a:rPr lang="en-US" sz="1600" b="1" cap="all" dirty="0">
                          <a:effectLst/>
                          <a:latin typeface="Arial" pitchFamily="34" charset="0"/>
                          <a:cs typeface="Arial" pitchFamily="34" charset="0"/>
                        </a:rPr>
                        <a:t>Y</a:t>
                      </a:r>
                      <a:r>
                        <a:rPr lang="en-US" sz="1600" b="1" cap="all" baseline="30000" dirty="0">
                          <a:effectLst/>
                          <a:latin typeface="Arial" pitchFamily="34" charset="0"/>
                          <a:cs typeface="Arial" pitchFamily="34" charset="0"/>
                        </a:rPr>
                        <a:t>2</a:t>
                      </a:r>
                      <a:endParaRPr lang="en-US" sz="1600" b="1" cap="all" dirty="0">
                        <a:solidFill>
                          <a:schemeClr val="accent6">
                            <a:lumMod val="75000"/>
                          </a:schemeClr>
                        </a:solidFill>
                        <a:effectLst/>
                        <a:latin typeface="Arial" pitchFamily="34" charset="0"/>
                        <a:cs typeface="Arial" pitchFamily="34" charset="0"/>
                      </a:endParaRPr>
                    </a:p>
                  </a:txBody>
                  <a:tcPr anchor="ctr"/>
                </a:tc>
              </a:tr>
              <a:tr h="351623">
                <a:tc>
                  <a:txBody>
                    <a:bodyPr/>
                    <a:lstStyle/>
                    <a:p>
                      <a:pPr algn="ctr" fontAlgn="base"/>
                      <a:r>
                        <a:rPr lang="en-US" sz="1600" b="1" dirty="0" smtClean="0">
                          <a:effectLst/>
                          <a:latin typeface="Arial" pitchFamily="34" charset="0"/>
                          <a:cs typeface="Arial" pitchFamily="34" charset="0"/>
                        </a:rPr>
                        <a:t>1</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43</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99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4257</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1849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9801</a:t>
                      </a:r>
                      <a:endParaRPr lang="ar-IQ" sz="1600" b="1" dirty="0">
                        <a:solidFill>
                          <a:srgbClr val="0070C0"/>
                        </a:solidFill>
                        <a:effectLst/>
                        <a:latin typeface="Arial" pitchFamily="34" charset="0"/>
                        <a:cs typeface="Arial" pitchFamily="34" charset="0"/>
                      </a:endParaRPr>
                    </a:p>
                  </a:txBody>
                  <a:tcPr marR="76200" anchor="ctr"/>
                </a:tc>
              </a:tr>
              <a:tr h="351623">
                <a:tc>
                  <a:txBody>
                    <a:bodyPr/>
                    <a:lstStyle/>
                    <a:p>
                      <a:pPr algn="ctr" fontAlgn="base"/>
                      <a:r>
                        <a:rPr lang="en-US" sz="1600" b="1" dirty="0" smtClean="0">
                          <a:effectLst/>
                          <a:latin typeface="Arial" pitchFamily="34" charset="0"/>
                          <a:cs typeface="Arial" pitchFamily="34" charset="0"/>
                        </a:rPr>
                        <a:t>2</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21</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1365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441</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4225</a:t>
                      </a:r>
                      <a:endParaRPr lang="ar-IQ" sz="1600" b="1" dirty="0">
                        <a:solidFill>
                          <a:srgbClr val="0070C0"/>
                        </a:solidFill>
                        <a:effectLst/>
                        <a:latin typeface="Arial" pitchFamily="34" charset="0"/>
                        <a:cs typeface="Arial" pitchFamily="34" charset="0"/>
                      </a:endParaRPr>
                    </a:p>
                  </a:txBody>
                  <a:tcPr marR="76200" anchor="ctr"/>
                </a:tc>
              </a:tr>
              <a:tr h="351623">
                <a:tc>
                  <a:txBody>
                    <a:bodyPr/>
                    <a:lstStyle/>
                    <a:p>
                      <a:pPr algn="ctr" fontAlgn="base"/>
                      <a:r>
                        <a:rPr lang="en-US" sz="1600" b="1" dirty="0" smtClean="0">
                          <a:effectLst/>
                          <a:latin typeface="Arial" pitchFamily="34" charset="0"/>
                          <a:cs typeface="Arial" pitchFamily="34" charset="0"/>
                        </a:rPr>
                        <a:t>3</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25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79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1975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625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6241</a:t>
                      </a:r>
                      <a:endParaRPr lang="ar-IQ" sz="1600" b="1" dirty="0">
                        <a:solidFill>
                          <a:srgbClr val="0070C0"/>
                        </a:solidFill>
                        <a:effectLst/>
                        <a:latin typeface="Arial" pitchFamily="34" charset="0"/>
                        <a:cs typeface="Arial" pitchFamily="34" charset="0"/>
                      </a:endParaRPr>
                    </a:p>
                  </a:txBody>
                  <a:tcPr marR="76200" anchor="ctr"/>
                </a:tc>
              </a:tr>
              <a:tr h="351623">
                <a:tc>
                  <a:txBody>
                    <a:bodyPr/>
                    <a:lstStyle/>
                    <a:p>
                      <a:pPr algn="ctr" fontAlgn="base"/>
                      <a:r>
                        <a:rPr lang="en-US" sz="1600" b="1" dirty="0" smtClean="0">
                          <a:effectLst/>
                          <a:latin typeface="Arial" pitchFamily="34" charset="0"/>
                          <a:cs typeface="Arial" pitchFamily="34" charset="0"/>
                        </a:rPr>
                        <a:t>4</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42</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75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3150</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rtl="0" fontAlgn="base"/>
                      <a:r>
                        <a:rPr lang="en-US" sz="1600" b="1" dirty="0" smtClean="0">
                          <a:effectLst/>
                          <a:latin typeface="Arial" pitchFamily="34" charset="0"/>
                          <a:cs typeface="Arial" pitchFamily="34" charset="0"/>
                        </a:rPr>
                        <a:t>1764</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5625</a:t>
                      </a:r>
                      <a:endParaRPr lang="ar-IQ" sz="1600" b="1" dirty="0">
                        <a:solidFill>
                          <a:srgbClr val="0070C0"/>
                        </a:solidFill>
                        <a:effectLst/>
                        <a:latin typeface="Arial" pitchFamily="34" charset="0"/>
                        <a:cs typeface="Arial" pitchFamily="34" charset="0"/>
                      </a:endParaRPr>
                    </a:p>
                  </a:txBody>
                  <a:tcPr marR="76200" anchor="ctr"/>
                </a:tc>
              </a:tr>
              <a:tr h="351623">
                <a:tc>
                  <a:txBody>
                    <a:bodyPr/>
                    <a:lstStyle/>
                    <a:p>
                      <a:pPr algn="ctr" fontAlgn="base"/>
                      <a:r>
                        <a:rPr lang="en-US" sz="1600" b="1" dirty="0" smtClean="0">
                          <a:effectLst/>
                          <a:latin typeface="Arial" pitchFamily="34" charset="0"/>
                          <a:cs typeface="Arial" pitchFamily="34" charset="0"/>
                        </a:rPr>
                        <a:t>5</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57</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87</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4959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3249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7569</a:t>
                      </a:r>
                      <a:endParaRPr lang="ar-IQ" sz="1600" b="1" dirty="0">
                        <a:solidFill>
                          <a:srgbClr val="0070C0"/>
                        </a:solidFill>
                        <a:effectLst/>
                        <a:latin typeface="Arial" pitchFamily="34" charset="0"/>
                        <a:cs typeface="Arial" pitchFamily="34" charset="0"/>
                      </a:endParaRPr>
                    </a:p>
                  </a:txBody>
                  <a:tcPr marR="76200" anchor="ctr"/>
                </a:tc>
              </a:tr>
              <a:tr h="351623">
                <a:tc>
                  <a:txBody>
                    <a:bodyPr/>
                    <a:lstStyle/>
                    <a:p>
                      <a:pPr algn="ctr" fontAlgn="base"/>
                      <a:r>
                        <a:rPr lang="en-US" sz="1600" b="1" dirty="0" smtClean="0">
                          <a:effectLst/>
                          <a:latin typeface="Arial" pitchFamily="34" charset="0"/>
                          <a:cs typeface="Arial" pitchFamily="34" charset="0"/>
                        </a:rPr>
                        <a:t>6</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59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81</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4779</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3481</a:t>
                      </a:r>
                      <a:endParaRPr lang="ar-IQ" sz="1600" b="1" dirty="0">
                        <a:solidFill>
                          <a:srgbClr val="0070C0"/>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6561</a:t>
                      </a:r>
                      <a:endParaRPr lang="ar-IQ" sz="1600" b="1" dirty="0">
                        <a:solidFill>
                          <a:srgbClr val="0070C0"/>
                        </a:solidFill>
                        <a:effectLst/>
                        <a:latin typeface="Arial" pitchFamily="34" charset="0"/>
                        <a:cs typeface="Arial" pitchFamily="34" charset="0"/>
                      </a:endParaRPr>
                    </a:p>
                  </a:txBody>
                  <a:tcPr marR="76200" anchor="ctr"/>
                </a:tc>
              </a:tr>
              <a:tr h="351623">
                <a:tc>
                  <a:txBody>
                    <a:bodyPr/>
                    <a:lstStyle/>
                    <a:p>
                      <a:pPr algn="l" fontAlgn="base"/>
                      <a:r>
                        <a:rPr lang="en-US" sz="1600" b="1" dirty="0" smtClean="0">
                          <a:effectLst/>
                          <a:latin typeface="Arial" pitchFamily="34" charset="0"/>
                          <a:cs typeface="Arial" pitchFamily="34" charset="0"/>
                        </a:rPr>
                        <a:t>     </a:t>
                      </a:r>
                      <a:r>
                        <a:rPr lang="el-GR" sz="1600" b="1" dirty="0" smtClean="0">
                          <a:effectLst/>
                          <a:latin typeface="Arial" pitchFamily="34" charset="0"/>
                          <a:cs typeface="Arial" pitchFamily="34" charset="0"/>
                        </a:rPr>
                        <a:t>Σ</a:t>
                      </a:r>
                      <a:endParaRPr lang="el-GR" sz="1600" b="1" dirty="0">
                        <a:solidFill>
                          <a:schemeClr val="accent6">
                            <a:lumMod val="75000"/>
                          </a:schemeClr>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247</a:t>
                      </a:r>
                      <a:endParaRPr lang="ar-IQ" sz="1600" b="1" dirty="0">
                        <a:solidFill>
                          <a:schemeClr val="accent6">
                            <a:lumMod val="75000"/>
                          </a:schemeClr>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486</a:t>
                      </a:r>
                      <a:endParaRPr lang="ar-IQ" sz="1600" b="1" dirty="0">
                        <a:solidFill>
                          <a:schemeClr val="accent6">
                            <a:lumMod val="75000"/>
                          </a:schemeClr>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20485</a:t>
                      </a:r>
                      <a:endParaRPr lang="ar-IQ" sz="1600" b="1" dirty="0">
                        <a:solidFill>
                          <a:schemeClr val="accent6">
                            <a:lumMod val="75000"/>
                          </a:schemeClr>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11409</a:t>
                      </a:r>
                      <a:endParaRPr lang="ar-IQ" sz="1600" b="1" dirty="0">
                        <a:solidFill>
                          <a:schemeClr val="accent6">
                            <a:lumMod val="75000"/>
                          </a:schemeClr>
                        </a:solidFill>
                        <a:effectLst/>
                        <a:latin typeface="Arial" pitchFamily="34" charset="0"/>
                        <a:cs typeface="Arial" pitchFamily="34" charset="0"/>
                      </a:endParaRPr>
                    </a:p>
                  </a:txBody>
                  <a:tcPr marR="76200" anchor="ctr"/>
                </a:tc>
                <a:tc>
                  <a:txBody>
                    <a:bodyPr/>
                    <a:lstStyle/>
                    <a:p>
                      <a:pPr algn="ctr" fontAlgn="base"/>
                      <a:r>
                        <a:rPr lang="en-US" sz="1600" b="1" dirty="0" smtClean="0">
                          <a:effectLst/>
                          <a:latin typeface="Arial" pitchFamily="34" charset="0"/>
                          <a:cs typeface="Arial" pitchFamily="34" charset="0"/>
                        </a:rPr>
                        <a:t>40022</a:t>
                      </a:r>
                      <a:endParaRPr lang="ar-IQ" sz="1600" b="1" dirty="0">
                        <a:solidFill>
                          <a:schemeClr val="accent6">
                            <a:lumMod val="75000"/>
                          </a:schemeClr>
                        </a:solidFill>
                        <a:effectLst/>
                        <a:latin typeface="Arial" pitchFamily="34" charset="0"/>
                        <a:cs typeface="Arial" pitchFamily="34" charset="0"/>
                      </a:endParaRPr>
                    </a:p>
                  </a:txBody>
                  <a:tcPr marR="76200" anchor="ctr"/>
                </a:tc>
              </a:tr>
            </a:tbl>
          </a:graphicData>
        </a:graphic>
      </p:graphicFrame>
    </p:spTree>
    <p:extLst>
      <p:ext uri="{BB962C8B-B14F-4D97-AF65-F5344CB8AC3E}">
        <p14:creationId xmlns:p14="http://schemas.microsoft.com/office/powerpoint/2010/main" val="3161868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3608" y="1124744"/>
            <a:ext cx="7128792" cy="5001419"/>
          </a:xfrm>
        </p:spPr>
        <p:txBody>
          <a:bodyPr>
            <a:normAutofit/>
          </a:bodyPr>
          <a:lstStyle/>
          <a:p>
            <a:pPr marL="0" indent="0" algn="l" rtl="0">
              <a:buNone/>
            </a:pPr>
            <a:r>
              <a:rPr lang="en-US" sz="2000" b="1" i="0" dirty="0" smtClean="0">
                <a:solidFill>
                  <a:srgbClr val="002060"/>
                </a:solidFill>
                <a:effectLst/>
                <a:latin typeface="Verdana" panose="020B0604030504040204" pitchFamily="34" charset="0"/>
                <a:ea typeface="Verdana" panose="020B0604030504040204" pitchFamily="34" charset="0"/>
              </a:rPr>
              <a:t>Step 6: </a:t>
            </a:r>
            <a:r>
              <a:rPr lang="en-US" sz="2000" b="1" dirty="0" smtClean="0">
                <a:solidFill>
                  <a:srgbClr val="002060"/>
                </a:solidFill>
                <a:effectLst/>
                <a:latin typeface="Verdana" panose="020B0604030504040204" pitchFamily="34" charset="0"/>
                <a:ea typeface="Verdana" panose="020B0604030504040204" pitchFamily="34" charset="0"/>
              </a:rPr>
              <a:t>Use the following correlation coefficient formula.</a:t>
            </a:r>
          </a:p>
          <a:p>
            <a:pPr marL="0" indent="0" algn="l" rtl="0">
              <a:buNone/>
            </a:pPr>
            <a:endParaRPr lang="en-US" sz="2400" i="1" dirty="0">
              <a:solidFill>
                <a:schemeClr val="accent6">
                  <a:lumMod val="75000"/>
                </a:schemeClr>
              </a:solidFill>
              <a:latin typeface="+mj-lt"/>
            </a:endParaRPr>
          </a:p>
          <a:p>
            <a:pPr marL="0" indent="0" algn="l" rtl="0">
              <a:buNone/>
            </a:pPr>
            <a:endParaRPr lang="ar-IQ" sz="4000" dirty="0">
              <a:solidFill>
                <a:schemeClr val="accent6">
                  <a:lumMod val="75000"/>
                </a:schemeClr>
              </a:solidFill>
              <a:latin typeface="+mj-lt"/>
            </a:endParaRPr>
          </a:p>
        </p:txBody>
      </p:sp>
      <p:pic>
        <p:nvPicPr>
          <p:cNvPr id="10242" name="Picture 2"/>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2051720" y="2348880"/>
            <a:ext cx="4968552"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979712" y="3861048"/>
            <a:ext cx="4824536" cy="369332"/>
          </a:xfrm>
          <a:prstGeom prst="rect">
            <a:avLst/>
          </a:prstGeom>
        </p:spPr>
        <p:txBody>
          <a:bodyPr wrap="square">
            <a:spAutoFit/>
          </a:bodyPr>
          <a:lstStyle/>
          <a:p>
            <a:r>
              <a:rPr lang="en-US" b="0" i="0" dirty="0" smtClean="0">
                <a:solidFill>
                  <a:srgbClr val="002060"/>
                </a:solidFill>
                <a:effectLst/>
                <a:latin typeface="PT Sans"/>
              </a:rPr>
              <a:t>The answer is: </a:t>
            </a:r>
            <a:r>
              <a:rPr lang="en-US" b="1" i="0" dirty="0" smtClean="0">
                <a:solidFill>
                  <a:srgbClr val="002060"/>
                </a:solidFill>
                <a:effectLst/>
                <a:latin typeface="PT Sans"/>
              </a:rPr>
              <a:t>2868 / 5413.27 = 0.529809</a:t>
            </a:r>
            <a:endParaRPr lang="ar-IQ" dirty="0">
              <a:solidFill>
                <a:srgbClr val="002060"/>
              </a:solidFill>
            </a:endParaRPr>
          </a:p>
        </p:txBody>
      </p:sp>
    </p:spTree>
    <p:extLst>
      <p:ext uri="{BB962C8B-B14F-4D97-AF65-F5344CB8AC3E}">
        <p14:creationId xmlns:p14="http://schemas.microsoft.com/office/powerpoint/2010/main" val="1947025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1051560" y="980728"/>
                <a:ext cx="7192848" cy="4813995"/>
              </a:xfrm>
            </p:spPr>
            <p:txBody>
              <a:bodyPr>
                <a:normAutofit/>
              </a:bodyPr>
              <a:lstStyle/>
              <a:p>
                <a:pPr marL="0" indent="0" algn="l" rtl="0" fontAlgn="base">
                  <a:buNone/>
                </a:pPr>
                <a:r>
                  <a:rPr lang="en-US" sz="1700" b="1" i="0" dirty="0" smtClean="0">
                    <a:solidFill>
                      <a:schemeClr val="tx1"/>
                    </a:solidFill>
                    <a:effectLst/>
                    <a:latin typeface="Verdana" panose="020B0604030504040204" pitchFamily="34" charset="0"/>
                    <a:ea typeface="Verdana" panose="020B0604030504040204" pitchFamily="34" charset="0"/>
                  </a:rPr>
                  <a:t>From our table:</a:t>
                </a:r>
              </a:p>
              <a:p>
                <a:pPr algn="l" rtl="0" fontAlgn="base">
                  <a:buFont typeface="Arial" panose="020B0604020202020204" pitchFamily="34" charset="0"/>
                  <a:buChar char="•"/>
                </a:pPr>
                <a14:m>
                  <m:oMath xmlns:m="http://schemas.openxmlformats.org/officeDocument/2006/math">
                    <m:r>
                      <a:rPr lang="en-US" sz="1700" b="1" i="0" dirty="0" smtClean="0">
                        <a:solidFill>
                          <a:schemeClr val="tx1"/>
                        </a:solidFill>
                        <a:effectLst/>
                        <a:latin typeface="Cambria Math"/>
                      </a:rPr>
                      <m:t>𝚺</m:t>
                    </m:r>
                    <m:r>
                      <a:rPr lang="en-US" sz="1700" b="1" i="1" dirty="0" smtClean="0">
                        <a:solidFill>
                          <a:schemeClr val="tx1"/>
                        </a:solidFill>
                        <a:effectLst/>
                        <a:latin typeface="Cambria Math"/>
                      </a:rPr>
                      <m:t>𝒙</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𝟐𝟒𝟕</m:t>
                    </m:r>
                  </m:oMath>
                </a14:m>
                <a:endParaRPr lang="en-US" sz="1700" b="1" i="0" dirty="0" smtClean="0">
                  <a:solidFill>
                    <a:schemeClr val="tx1"/>
                  </a:solidFill>
                  <a:effectLst/>
                  <a:latin typeface="Verdana" panose="020B0604030504040204" pitchFamily="34" charset="0"/>
                  <a:ea typeface="Verdana" panose="020B0604030504040204" pitchFamily="34" charset="0"/>
                </a:endParaRPr>
              </a:p>
              <a:p>
                <a:pPr algn="l" rtl="0" fontAlgn="base">
                  <a:buFont typeface="Arial"/>
                  <a:buChar char="•"/>
                </a:pPr>
                <a14:m>
                  <m:oMath xmlns:m="http://schemas.openxmlformats.org/officeDocument/2006/math">
                    <m:r>
                      <a:rPr lang="en-US" sz="1700" b="1" i="0" dirty="0" smtClean="0">
                        <a:solidFill>
                          <a:schemeClr val="tx1"/>
                        </a:solidFill>
                        <a:effectLst/>
                        <a:latin typeface="Cambria Math"/>
                      </a:rPr>
                      <m:t>𝚺</m:t>
                    </m:r>
                    <m:r>
                      <a:rPr lang="en-US" sz="1700" b="1" i="1" dirty="0" smtClean="0">
                        <a:solidFill>
                          <a:schemeClr val="tx1"/>
                        </a:solidFill>
                        <a:effectLst/>
                        <a:latin typeface="Cambria Math"/>
                      </a:rPr>
                      <m:t>𝒚</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𝟒𝟖𝟔</m:t>
                    </m:r>
                  </m:oMath>
                </a14:m>
                <a:endParaRPr lang="en-US" sz="1700" b="1" i="0" dirty="0" smtClean="0">
                  <a:solidFill>
                    <a:schemeClr val="tx1"/>
                  </a:solidFill>
                  <a:effectLst/>
                  <a:latin typeface="Verdana" panose="020B0604030504040204" pitchFamily="34" charset="0"/>
                  <a:ea typeface="Verdana" panose="020B0604030504040204" pitchFamily="34" charset="0"/>
                </a:endParaRPr>
              </a:p>
              <a:p>
                <a:pPr algn="l" rtl="0" fontAlgn="base">
                  <a:buFont typeface="Arial"/>
                  <a:buChar char="•"/>
                </a:pPr>
                <a14:m>
                  <m:oMath xmlns:m="http://schemas.openxmlformats.org/officeDocument/2006/math">
                    <m:r>
                      <a:rPr lang="en-US" sz="1700" b="1" i="0" dirty="0" smtClean="0">
                        <a:solidFill>
                          <a:schemeClr val="tx1"/>
                        </a:solidFill>
                        <a:effectLst/>
                        <a:latin typeface="Cambria Math"/>
                      </a:rPr>
                      <m:t>𝚺</m:t>
                    </m:r>
                    <m:r>
                      <a:rPr lang="en-US" sz="1700" b="1" i="1" dirty="0" smtClean="0">
                        <a:solidFill>
                          <a:schemeClr val="tx1"/>
                        </a:solidFill>
                        <a:effectLst/>
                        <a:latin typeface="Cambria Math"/>
                      </a:rPr>
                      <m:t>𝒙𝒚</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𝟐𝟎</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𝟒𝟖𝟓</m:t>
                    </m:r>
                  </m:oMath>
                </a14:m>
                <a:endParaRPr lang="en-US" sz="1700" b="1" i="0" dirty="0" smtClean="0">
                  <a:solidFill>
                    <a:schemeClr val="tx1"/>
                  </a:solidFill>
                  <a:effectLst/>
                  <a:latin typeface="Verdana" panose="020B0604030504040204" pitchFamily="34" charset="0"/>
                  <a:ea typeface="Verdana" panose="020B0604030504040204" pitchFamily="34" charset="0"/>
                </a:endParaRPr>
              </a:p>
              <a:p>
                <a:pPr algn="l" rtl="0" fontAlgn="base">
                  <a:buFont typeface="Arial"/>
                  <a:buChar char="•"/>
                </a:pPr>
                <a14:m>
                  <m:oMath xmlns:m="http://schemas.openxmlformats.org/officeDocument/2006/math">
                    <m:r>
                      <a:rPr lang="en-US" sz="1700" b="1" i="0" dirty="0" smtClean="0">
                        <a:solidFill>
                          <a:schemeClr val="tx1"/>
                        </a:solidFill>
                        <a:effectLst/>
                        <a:latin typeface="Cambria Math"/>
                      </a:rPr>
                      <m:t>𝚺</m:t>
                    </m:r>
                    <m:r>
                      <a:rPr lang="en-US" sz="1700" b="1" i="1" dirty="0" smtClean="0">
                        <a:solidFill>
                          <a:schemeClr val="tx1"/>
                        </a:solidFill>
                        <a:effectLst/>
                        <a:latin typeface="Cambria Math"/>
                      </a:rPr>
                      <m:t>𝒙</m:t>
                    </m:r>
                    <m:r>
                      <a:rPr lang="en-US" sz="1700" b="1" i="1" baseline="30000" dirty="0" smtClean="0">
                        <a:solidFill>
                          <a:schemeClr val="tx1"/>
                        </a:solidFill>
                        <a:effectLst/>
                        <a:latin typeface="Cambria Math"/>
                      </a:rPr>
                      <m:t>𝟐</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𝟏𝟏</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𝟒𝟎𝟗</m:t>
                    </m:r>
                  </m:oMath>
                </a14:m>
                <a:endParaRPr lang="en-US" sz="1700" b="1" i="0" dirty="0" smtClean="0">
                  <a:solidFill>
                    <a:schemeClr val="tx1"/>
                  </a:solidFill>
                  <a:effectLst/>
                  <a:latin typeface="Verdana" panose="020B0604030504040204" pitchFamily="34" charset="0"/>
                  <a:ea typeface="Verdana" panose="020B0604030504040204" pitchFamily="34" charset="0"/>
                </a:endParaRPr>
              </a:p>
              <a:p>
                <a:pPr algn="l" rtl="0" fontAlgn="base">
                  <a:buFont typeface="Arial"/>
                  <a:buChar char="•"/>
                </a:pPr>
                <a14:m>
                  <m:oMath xmlns:m="http://schemas.openxmlformats.org/officeDocument/2006/math">
                    <m:r>
                      <a:rPr lang="en-US" sz="1700" b="1" i="0" dirty="0" smtClean="0">
                        <a:solidFill>
                          <a:schemeClr val="tx1"/>
                        </a:solidFill>
                        <a:effectLst/>
                        <a:latin typeface="Cambria Math"/>
                      </a:rPr>
                      <m:t>𝚺</m:t>
                    </m:r>
                    <m:r>
                      <a:rPr lang="en-US" sz="1700" b="1" i="1" dirty="0" smtClean="0">
                        <a:solidFill>
                          <a:schemeClr val="tx1"/>
                        </a:solidFill>
                        <a:effectLst/>
                        <a:latin typeface="Cambria Math"/>
                      </a:rPr>
                      <m:t>𝒚</m:t>
                    </m:r>
                    <m:r>
                      <a:rPr lang="en-US" sz="1700" b="1" i="1" baseline="30000" dirty="0" smtClean="0">
                        <a:solidFill>
                          <a:schemeClr val="tx1"/>
                        </a:solidFill>
                        <a:effectLst/>
                        <a:latin typeface="Cambria Math"/>
                      </a:rPr>
                      <m:t>𝟐</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𝟒𝟎</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𝟎𝟐𝟐</m:t>
                    </m:r>
                  </m:oMath>
                </a14:m>
                <a:endParaRPr lang="en-US" sz="1700" b="1" i="0" dirty="0" smtClean="0">
                  <a:solidFill>
                    <a:schemeClr val="tx1"/>
                  </a:solidFill>
                  <a:effectLst/>
                  <a:latin typeface="Verdana" panose="020B0604030504040204" pitchFamily="34" charset="0"/>
                  <a:ea typeface="Verdana" panose="020B0604030504040204" pitchFamily="34" charset="0"/>
                </a:endParaRPr>
              </a:p>
              <a:p>
                <a:pPr algn="l" rtl="0" fontAlgn="base">
                  <a:buFont typeface="Arial"/>
                  <a:buChar char="•"/>
                </a:pPr>
                <a:r>
                  <a:rPr lang="en-US" sz="1700" b="1" i="0" dirty="0" smtClean="0">
                    <a:solidFill>
                      <a:schemeClr val="tx1"/>
                    </a:solidFill>
                    <a:effectLst/>
                    <a:latin typeface="Verdana" panose="020B0604030504040204" pitchFamily="34" charset="0"/>
                    <a:ea typeface="Verdana" panose="020B0604030504040204" pitchFamily="34" charset="0"/>
                  </a:rPr>
                  <a:t>n is the </a:t>
                </a:r>
                <a:r>
                  <a:rPr lang="en-US" sz="1700" b="1" i="0" u="none" strike="noStrike" dirty="0" smtClean="0">
                    <a:solidFill>
                      <a:schemeClr val="tx1"/>
                    </a:solidFill>
                    <a:effectLst/>
                    <a:latin typeface="Verdana" panose="020B0604030504040204" pitchFamily="34" charset="0"/>
                    <a:ea typeface="Verdana" panose="020B0604030504040204" pitchFamily="34" charset="0"/>
                  </a:rPr>
                  <a:t>sample size</a:t>
                </a:r>
                <a:r>
                  <a:rPr lang="en-US" sz="1700" b="1" i="0" dirty="0" smtClean="0">
                    <a:solidFill>
                      <a:schemeClr val="tx1"/>
                    </a:solidFill>
                    <a:effectLst/>
                    <a:latin typeface="Verdana" panose="020B0604030504040204" pitchFamily="34" charset="0"/>
                    <a:ea typeface="Verdana" panose="020B0604030504040204" pitchFamily="34" charset="0"/>
                  </a:rPr>
                  <a:t>, in our case = 6</a:t>
                </a:r>
              </a:p>
              <a:p>
                <a:pPr marL="0" indent="0" algn="l" rtl="0" fontAlgn="base">
                  <a:buNone/>
                </a:pPr>
                <a:r>
                  <a:rPr lang="en-US" sz="1700" b="1" i="0" dirty="0" smtClean="0">
                    <a:solidFill>
                      <a:schemeClr val="tx1"/>
                    </a:solidFill>
                    <a:effectLst/>
                    <a:latin typeface="Verdana" panose="020B0604030504040204" pitchFamily="34" charset="0"/>
                    <a:ea typeface="Verdana" panose="020B0604030504040204" pitchFamily="34" charset="0"/>
                  </a:rPr>
                  <a:t>The correlation coefficient =</a:t>
                </a:r>
              </a:p>
              <a:p>
                <a:pPr marL="0" indent="0" algn="l" rtl="0" fontAlgn="base">
                  <a:buNone/>
                </a:pPr>
                <a14:m>
                  <m:oMathPara xmlns:m="http://schemas.openxmlformats.org/officeDocument/2006/math">
                    <m:oMathParaPr>
                      <m:jc m:val="centerGroup"/>
                    </m:oMathParaPr>
                    <m:oMath xmlns:m="http://schemas.openxmlformats.org/officeDocument/2006/math">
                      <m:r>
                        <a:rPr lang="en-US" sz="1700" b="1" i="1" dirty="0" smtClean="0">
                          <a:solidFill>
                            <a:schemeClr val="tx1"/>
                          </a:solidFill>
                          <a:effectLst/>
                          <a:latin typeface="Cambria Math"/>
                        </a:rPr>
                        <m:t>𝟔</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𝟐𝟎</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𝟒𝟖𝟓</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𝟐𝟒𝟕</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𝟒𝟖𝟔</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𝟔</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𝟏𝟏</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𝟒𝟎𝟗</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𝟐𝟒𝟕𝟐</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𝟔</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𝟒𝟎</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𝟎𝟐𝟐</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𝟒𝟖𝟔𝟐</m:t>
                      </m:r>
                      <m:r>
                        <a:rPr lang="en-US" sz="1700" b="1" i="1" dirty="0" smtClean="0">
                          <a:solidFill>
                            <a:schemeClr val="tx1"/>
                          </a:solidFill>
                          <a:effectLst/>
                          <a:latin typeface="Cambria Math"/>
                        </a:rPr>
                        <m:t>]]]  = </m:t>
                      </m:r>
                      <m:r>
                        <a:rPr lang="en-US" sz="1700" b="1" i="1" dirty="0" smtClean="0">
                          <a:solidFill>
                            <a:schemeClr val="tx1"/>
                          </a:solidFill>
                          <a:effectLst/>
                          <a:latin typeface="Cambria Math"/>
                        </a:rPr>
                        <m:t>𝟎</m:t>
                      </m:r>
                      <m:r>
                        <a:rPr lang="en-US" sz="1700" b="1" i="1" dirty="0" smtClean="0">
                          <a:solidFill>
                            <a:schemeClr val="tx1"/>
                          </a:solidFill>
                          <a:effectLst/>
                          <a:latin typeface="Cambria Math"/>
                        </a:rPr>
                        <m:t>.</m:t>
                      </m:r>
                      <m:r>
                        <a:rPr lang="en-US" sz="1700" b="1" i="1" dirty="0" smtClean="0">
                          <a:solidFill>
                            <a:schemeClr val="tx1"/>
                          </a:solidFill>
                          <a:effectLst/>
                          <a:latin typeface="Cambria Math"/>
                        </a:rPr>
                        <m:t>𝟓𝟐𝟗𝟖</m:t>
                      </m:r>
                    </m:oMath>
                  </m:oMathPara>
                </a14:m>
                <a:endParaRPr lang="en-US" sz="1700" b="1" i="0" dirty="0" smtClean="0">
                  <a:solidFill>
                    <a:schemeClr val="tx1"/>
                  </a:solidFill>
                  <a:effectLst/>
                  <a:latin typeface="Verdana" panose="020B0604030504040204" pitchFamily="34" charset="0"/>
                  <a:ea typeface="Verdana" panose="020B0604030504040204" pitchFamily="34" charset="0"/>
                </a:endParaRPr>
              </a:p>
              <a:p>
                <a:pPr marL="0" indent="0" algn="l" rtl="0" fontAlgn="base">
                  <a:buNone/>
                </a:pPr>
                <a:r>
                  <a:rPr lang="en-US" sz="1700" b="1" dirty="0">
                    <a:solidFill>
                      <a:schemeClr val="tx1"/>
                    </a:solidFill>
                    <a:latin typeface="Verdana" panose="020B0604030504040204" pitchFamily="34" charset="0"/>
                    <a:ea typeface="Verdana" panose="020B0604030504040204" pitchFamily="34" charset="0"/>
                  </a:rPr>
                  <a:t>The range of the correlation coefficient is from -1 to 1. Our result is 0.5298 or 52.98%, which means the variables have a </a:t>
                </a:r>
                <a:r>
                  <a:rPr lang="en-US" sz="1700" b="1" dirty="0">
                    <a:latin typeface="Verdana" panose="020B0604030504040204" pitchFamily="34" charset="0"/>
                    <a:ea typeface="Verdana" panose="020B0604030504040204" pitchFamily="34" charset="0"/>
                  </a:rPr>
                  <a:t>medium </a:t>
                </a:r>
                <a:r>
                  <a:rPr lang="en-US" sz="1700" b="1" dirty="0">
                    <a:solidFill>
                      <a:schemeClr val="tx1"/>
                    </a:solidFill>
                    <a:latin typeface="Verdana" panose="020B0604030504040204" pitchFamily="34" charset="0"/>
                    <a:ea typeface="Verdana" panose="020B0604030504040204" pitchFamily="34" charset="0"/>
                  </a:rPr>
                  <a:t>positive correlation.</a:t>
                </a:r>
                <a:endParaRPr lang="en-US" sz="1700" b="1" i="0" dirty="0" smtClean="0">
                  <a:solidFill>
                    <a:schemeClr val="tx1"/>
                  </a:solidFill>
                  <a:effectLst/>
                  <a:latin typeface="Verdana" panose="020B0604030504040204" pitchFamily="34" charset="0"/>
                  <a:ea typeface="Verdana" panose="020B0604030504040204" pitchFamily="34" charset="0"/>
                </a:endParaRPr>
              </a:p>
              <a:p>
                <a:endParaRPr lang="ar-IQ" b="1" dirty="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1051560" y="980728"/>
                <a:ext cx="7192848" cy="4813995"/>
              </a:xfrm>
              <a:blipFill rotWithShape="1">
                <a:blip r:embed="rId2"/>
                <a:stretch>
                  <a:fillRect l="-594" t="-380"/>
                </a:stretch>
              </a:blipFill>
            </p:spPr>
            <p:txBody>
              <a:bodyPr/>
              <a:lstStyle/>
              <a:p>
                <a:r>
                  <a:rPr lang="en-US">
                    <a:noFill/>
                  </a:rPr>
                  <a:t> </a:t>
                </a:r>
              </a:p>
            </p:txBody>
          </p:sp>
        </mc:Fallback>
      </mc:AlternateContent>
    </p:spTree>
    <p:extLst>
      <p:ext uri="{BB962C8B-B14F-4D97-AF65-F5344CB8AC3E}">
        <p14:creationId xmlns:p14="http://schemas.microsoft.com/office/powerpoint/2010/main" val="930076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15616" y="908720"/>
            <a:ext cx="6840760" cy="5256584"/>
          </a:xfrm>
        </p:spPr>
        <p:txBody>
          <a:bodyPr/>
          <a:lstStyle/>
          <a:p>
            <a:pPr marL="0" indent="0" algn="l" rtl="0">
              <a:buNone/>
            </a:pPr>
            <a:r>
              <a:rPr lang="en-US" dirty="0" smtClean="0"/>
              <a:t>Exercise</a:t>
            </a:r>
            <a:r>
              <a:rPr lang="en-US" dirty="0"/>
              <a:t>: For the following </a:t>
            </a:r>
            <a:r>
              <a:rPr lang="en-US" dirty="0" smtClean="0"/>
              <a:t>data</a:t>
            </a:r>
          </a:p>
          <a:p>
            <a:pPr marL="0" indent="0" algn="l" rtl="0">
              <a:buNone/>
            </a:pPr>
            <a:endParaRPr lang="en-US" dirty="0"/>
          </a:p>
          <a:p>
            <a:pPr marL="0" indent="0" algn="l" rtl="0">
              <a:buNone/>
            </a:pPr>
            <a:endParaRPr lang="en-US" dirty="0" smtClean="0"/>
          </a:p>
          <a:p>
            <a:pPr marL="0" indent="0" algn="l" rtl="0">
              <a:buNone/>
            </a:pPr>
            <a:r>
              <a:rPr lang="en-US" dirty="0" smtClean="0"/>
              <a:t>Find:</a:t>
            </a:r>
          </a:p>
          <a:p>
            <a:pPr marL="0" indent="0" algn="l" rtl="0">
              <a:buNone/>
            </a:pPr>
            <a:r>
              <a:rPr lang="en-US" sz="2000" dirty="0">
                <a:latin typeface="Arial" pitchFamily="34" charset="0"/>
                <a:cs typeface="Arial" pitchFamily="34" charset="0"/>
              </a:rPr>
              <a:t>1-The correlation coefficient between the two variables x and </a:t>
            </a:r>
            <a:r>
              <a:rPr lang="en-US" sz="2000" dirty="0" smtClean="0">
                <a:latin typeface="Arial" pitchFamily="34" charset="0"/>
                <a:cs typeface="Arial" pitchFamily="34" charset="0"/>
              </a:rPr>
              <a:t>y.</a:t>
            </a:r>
          </a:p>
          <a:p>
            <a:pPr marL="0" indent="0" algn="l" rtl="0">
              <a:buNone/>
            </a:pPr>
            <a:r>
              <a:rPr lang="en-US" sz="2000" dirty="0" smtClean="0">
                <a:latin typeface="Arial" pitchFamily="34" charset="0"/>
                <a:cs typeface="Arial" pitchFamily="34" charset="0"/>
              </a:rPr>
              <a:t>2-</a:t>
            </a:r>
            <a:r>
              <a:rPr lang="en-US" sz="2000" dirty="0">
                <a:latin typeface="Arial" pitchFamily="34" charset="0"/>
                <a:cs typeface="Arial" pitchFamily="34" charset="0"/>
              </a:rPr>
              <a:t>The type of correlation between the variables x and y and the degree of </a:t>
            </a:r>
            <a:r>
              <a:rPr lang="en-US" sz="2000" dirty="0" smtClean="0">
                <a:latin typeface="Arial" pitchFamily="34" charset="0"/>
                <a:cs typeface="Arial" pitchFamily="34" charset="0"/>
              </a:rPr>
              <a:t>correlation.</a:t>
            </a:r>
          </a:p>
          <a:p>
            <a:pPr marL="0" indent="0" algn="l" rtl="0">
              <a:buNone/>
            </a:pPr>
            <a:endParaRPr lang="en-US" sz="2000" dirty="0" smtClean="0">
              <a:latin typeface="Arial" pitchFamily="34" charset="0"/>
              <a:cs typeface="Arial" pitchFamily="34" charset="0"/>
            </a:endParaRPr>
          </a:p>
          <a:p>
            <a:pPr marL="0" indent="0" algn="l" rtl="0">
              <a:buNone/>
            </a:pP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3546113671"/>
              </p:ext>
            </p:extLst>
          </p:nvPr>
        </p:nvGraphicFramePr>
        <p:xfrm>
          <a:off x="1524000" y="1397000"/>
          <a:ext cx="6096000" cy="741680"/>
        </p:xfrm>
        <a:graphic>
          <a:graphicData uri="http://schemas.openxmlformats.org/drawingml/2006/table">
            <a:tbl>
              <a:tblPr firstRow="1" bandRow="1">
                <a:tableStyleId>{BC89EF96-8CEA-46FF-86C4-4CE0E7609802}</a:tableStyleId>
              </a:tblPr>
              <a:tblGrid>
                <a:gridCol w="1016000"/>
                <a:gridCol w="1016000"/>
                <a:gridCol w="1016000"/>
                <a:gridCol w="1016000"/>
                <a:gridCol w="1016000"/>
                <a:gridCol w="1016000"/>
              </a:tblGrid>
              <a:tr h="370840">
                <a:tc>
                  <a:txBody>
                    <a:bodyPr/>
                    <a:lstStyle/>
                    <a:p>
                      <a:pPr algn="ctr"/>
                      <a:r>
                        <a:rPr lang="en-US" dirty="0" smtClean="0"/>
                        <a:t>x</a:t>
                      </a:r>
                      <a:endParaRPr lang="en-US" b="1" dirty="0">
                        <a:latin typeface="Arial" pitchFamily="34" charset="0"/>
                        <a:cs typeface="Arial" pitchFamily="34" charset="0"/>
                      </a:endParaRPr>
                    </a:p>
                  </a:txBody>
                  <a:tcPr/>
                </a:tc>
                <a:tc>
                  <a:txBody>
                    <a:bodyPr/>
                    <a:lstStyle/>
                    <a:p>
                      <a:pPr algn="ctr"/>
                      <a:r>
                        <a:rPr lang="en-US" dirty="0" smtClean="0"/>
                        <a:t>3</a:t>
                      </a:r>
                      <a:endParaRPr lang="en-US" b="1" dirty="0">
                        <a:latin typeface="Arial" pitchFamily="34" charset="0"/>
                        <a:cs typeface="Arial" pitchFamily="34" charset="0"/>
                      </a:endParaRPr>
                    </a:p>
                  </a:txBody>
                  <a:tcPr/>
                </a:tc>
                <a:tc>
                  <a:txBody>
                    <a:bodyPr/>
                    <a:lstStyle/>
                    <a:p>
                      <a:pPr algn="ctr"/>
                      <a:r>
                        <a:rPr lang="en-US" dirty="0" smtClean="0"/>
                        <a:t>1</a:t>
                      </a:r>
                      <a:endParaRPr lang="en-US" b="1" dirty="0">
                        <a:latin typeface="Arial" pitchFamily="34" charset="0"/>
                        <a:cs typeface="Arial" pitchFamily="34" charset="0"/>
                      </a:endParaRPr>
                    </a:p>
                  </a:txBody>
                  <a:tcPr/>
                </a:tc>
                <a:tc>
                  <a:txBody>
                    <a:bodyPr/>
                    <a:lstStyle/>
                    <a:p>
                      <a:pPr algn="ctr"/>
                      <a:r>
                        <a:rPr lang="en-US" dirty="0" smtClean="0"/>
                        <a:t>5</a:t>
                      </a:r>
                      <a:endParaRPr lang="en-US" b="1" dirty="0">
                        <a:latin typeface="Arial" pitchFamily="34" charset="0"/>
                        <a:cs typeface="Arial" pitchFamily="34" charset="0"/>
                      </a:endParaRPr>
                    </a:p>
                  </a:txBody>
                  <a:tcPr/>
                </a:tc>
                <a:tc>
                  <a:txBody>
                    <a:bodyPr/>
                    <a:lstStyle/>
                    <a:p>
                      <a:pPr algn="ctr"/>
                      <a:r>
                        <a:rPr lang="en-US" dirty="0" smtClean="0"/>
                        <a:t>2</a:t>
                      </a:r>
                      <a:endParaRPr lang="en-US" b="1" dirty="0">
                        <a:latin typeface="Arial" pitchFamily="34" charset="0"/>
                        <a:cs typeface="Arial" pitchFamily="34" charset="0"/>
                      </a:endParaRPr>
                    </a:p>
                  </a:txBody>
                  <a:tcPr/>
                </a:tc>
                <a:tc>
                  <a:txBody>
                    <a:bodyPr/>
                    <a:lstStyle/>
                    <a:p>
                      <a:pPr algn="ctr"/>
                      <a:r>
                        <a:rPr lang="en-US" dirty="0" smtClean="0"/>
                        <a:t>4</a:t>
                      </a:r>
                      <a:endParaRPr lang="en-US" b="1" dirty="0">
                        <a:latin typeface="Arial" pitchFamily="34" charset="0"/>
                        <a:cs typeface="Arial" pitchFamily="34" charset="0"/>
                      </a:endParaRPr>
                    </a:p>
                  </a:txBody>
                  <a:tcPr/>
                </a:tc>
              </a:tr>
              <a:tr h="370840">
                <a:tc>
                  <a:txBody>
                    <a:bodyPr/>
                    <a:lstStyle/>
                    <a:p>
                      <a:pPr algn="ctr"/>
                      <a:r>
                        <a:rPr lang="en-US" dirty="0" smtClean="0"/>
                        <a:t>y</a:t>
                      </a:r>
                      <a:endParaRPr lang="en-US" b="1" dirty="0">
                        <a:latin typeface="Arial" pitchFamily="34" charset="0"/>
                        <a:cs typeface="Arial" pitchFamily="34" charset="0"/>
                      </a:endParaRPr>
                    </a:p>
                  </a:txBody>
                  <a:tcPr/>
                </a:tc>
                <a:tc>
                  <a:txBody>
                    <a:bodyPr/>
                    <a:lstStyle/>
                    <a:p>
                      <a:pPr algn="ctr"/>
                      <a:r>
                        <a:rPr lang="en-US" dirty="0" smtClean="0"/>
                        <a:t>3</a:t>
                      </a:r>
                      <a:endParaRPr lang="en-US" b="1" dirty="0">
                        <a:latin typeface="Arial" pitchFamily="34" charset="0"/>
                        <a:cs typeface="Arial" pitchFamily="34" charset="0"/>
                      </a:endParaRPr>
                    </a:p>
                  </a:txBody>
                  <a:tcPr/>
                </a:tc>
                <a:tc>
                  <a:txBody>
                    <a:bodyPr/>
                    <a:lstStyle/>
                    <a:p>
                      <a:pPr algn="ctr"/>
                      <a:r>
                        <a:rPr lang="en-US" dirty="0" smtClean="0"/>
                        <a:t>2</a:t>
                      </a:r>
                      <a:endParaRPr lang="en-US" b="1" dirty="0">
                        <a:latin typeface="Arial" pitchFamily="34" charset="0"/>
                        <a:cs typeface="Arial" pitchFamily="34" charset="0"/>
                      </a:endParaRPr>
                    </a:p>
                  </a:txBody>
                  <a:tcPr/>
                </a:tc>
                <a:tc>
                  <a:txBody>
                    <a:bodyPr/>
                    <a:lstStyle/>
                    <a:p>
                      <a:pPr algn="ctr"/>
                      <a:r>
                        <a:rPr lang="en-US" dirty="0" smtClean="0"/>
                        <a:t>6</a:t>
                      </a:r>
                      <a:endParaRPr lang="en-US" b="1" dirty="0">
                        <a:latin typeface="Arial" pitchFamily="34" charset="0"/>
                        <a:cs typeface="Arial" pitchFamily="34" charset="0"/>
                      </a:endParaRPr>
                    </a:p>
                  </a:txBody>
                  <a:tcPr/>
                </a:tc>
                <a:tc>
                  <a:txBody>
                    <a:bodyPr/>
                    <a:lstStyle/>
                    <a:p>
                      <a:pPr algn="ctr"/>
                      <a:r>
                        <a:rPr lang="en-US" dirty="0" smtClean="0"/>
                        <a:t>4</a:t>
                      </a:r>
                      <a:endParaRPr lang="en-US" b="1" dirty="0">
                        <a:latin typeface="Arial" pitchFamily="34" charset="0"/>
                        <a:cs typeface="Arial" pitchFamily="34" charset="0"/>
                      </a:endParaRPr>
                    </a:p>
                  </a:txBody>
                  <a:tcPr/>
                </a:tc>
                <a:tc>
                  <a:txBody>
                    <a:bodyPr/>
                    <a:lstStyle/>
                    <a:p>
                      <a:pPr algn="ctr"/>
                      <a:r>
                        <a:rPr lang="en-US" dirty="0" smtClean="0"/>
                        <a:t>5</a:t>
                      </a:r>
                      <a:endParaRPr lang="en-US" b="1"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83994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1124744"/>
            <a:ext cx="6696744" cy="4608512"/>
          </a:xfrm>
        </p:spPr>
        <p:txBody>
          <a:bodyPr>
            <a:normAutofit/>
          </a:bodyPr>
          <a:lstStyle/>
          <a:p>
            <a:pPr algn="l" rtl="0"/>
            <a:r>
              <a:rPr lang="en-US" sz="32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rPr>
              <a:t>Correlation coefficients</a:t>
            </a:r>
            <a:r>
              <a:rPr lang="en-US" sz="3200" b="1" dirty="0">
                <a:solidFill>
                  <a:srgbClr val="0070C0"/>
                </a:solidFill>
                <a:latin typeface="Verdana" panose="020B0604030504040204" pitchFamily="34" charset="0"/>
                <a:ea typeface="Verdana" panose="020B0604030504040204" pitchFamily="34" charset="0"/>
              </a:rPr>
              <a:t/>
            </a:r>
            <a:br>
              <a:rPr lang="en-US" sz="3200" b="1" dirty="0">
                <a:solidFill>
                  <a:srgbClr val="0070C0"/>
                </a:solidFill>
                <a:latin typeface="Verdana" panose="020B0604030504040204" pitchFamily="34" charset="0"/>
                <a:ea typeface="Verdana" panose="020B0604030504040204" pitchFamily="34" charset="0"/>
              </a:rPr>
            </a:br>
            <a:endParaRPr lang="en-US" sz="1800" b="1" i="0" dirty="0" smtClean="0">
              <a:solidFill>
                <a:srgbClr val="0070C0"/>
              </a:solidFill>
              <a:effectLst/>
              <a:latin typeface="Verdana" panose="020B0604030504040204" pitchFamily="34" charset="0"/>
              <a:ea typeface="Verdana" panose="020B0604030504040204" pitchFamily="34" charset="0"/>
            </a:endParaRPr>
          </a:p>
          <a:p>
            <a:pPr algn="l" rtl="0"/>
            <a:r>
              <a:rPr lang="en-US" sz="1800" b="1" i="0" dirty="0" smtClean="0">
                <a:solidFill>
                  <a:schemeClr val="tx1">
                    <a:lumMod val="95000"/>
                    <a:lumOff val="5000"/>
                  </a:schemeClr>
                </a:solidFill>
                <a:effectLst/>
                <a:latin typeface="Verdana" panose="020B0604030504040204" pitchFamily="34" charset="0"/>
                <a:ea typeface="Verdana" panose="020B0604030504040204" pitchFamily="34" charset="0"/>
              </a:rPr>
              <a:t>Correlation coefficients are used to measure how strong a relationship is between two </a:t>
            </a:r>
            <a:r>
              <a:rPr lang="en-US" sz="1800" b="1" i="0" u="none" strike="noStrike" dirty="0" smtClean="0">
                <a:solidFill>
                  <a:schemeClr val="tx1">
                    <a:lumMod val="95000"/>
                    <a:lumOff val="5000"/>
                  </a:schemeClr>
                </a:solidFill>
                <a:effectLst/>
                <a:latin typeface="Verdana" panose="020B0604030504040204" pitchFamily="34" charset="0"/>
                <a:ea typeface="Verdana" panose="020B0604030504040204" pitchFamily="34" charset="0"/>
              </a:rPr>
              <a:t>variables</a:t>
            </a:r>
            <a:r>
              <a:rPr lang="en-US" sz="1800" b="1" i="0" dirty="0" smtClean="0">
                <a:solidFill>
                  <a:schemeClr val="tx1">
                    <a:lumMod val="95000"/>
                    <a:lumOff val="5000"/>
                  </a:schemeClr>
                </a:solidFill>
                <a:effectLst/>
                <a:latin typeface="Verdana" panose="020B0604030504040204" pitchFamily="34" charset="0"/>
                <a:ea typeface="Verdana" panose="020B0604030504040204" pitchFamily="34" charset="0"/>
              </a:rPr>
              <a:t>. There are several types of correlation coefficient, but the most popular is </a:t>
            </a:r>
            <a:r>
              <a:rPr lang="en-US" sz="1800" b="1" i="0" u="none" strike="noStrike" dirty="0" smtClean="0">
                <a:solidFill>
                  <a:schemeClr val="tx1">
                    <a:lumMod val="95000"/>
                    <a:lumOff val="5000"/>
                  </a:schemeClr>
                </a:solidFill>
                <a:effectLst/>
                <a:latin typeface="Verdana" panose="020B0604030504040204" pitchFamily="34" charset="0"/>
                <a:ea typeface="Verdana" panose="020B0604030504040204" pitchFamily="34" charset="0"/>
              </a:rPr>
              <a:t>Pearson’s</a:t>
            </a:r>
            <a:r>
              <a:rPr lang="en-US" sz="1800" b="1" i="0" dirty="0" smtClean="0">
                <a:solidFill>
                  <a:schemeClr val="tx1">
                    <a:lumMod val="95000"/>
                    <a:lumOff val="5000"/>
                  </a:schemeClr>
                </a:solidFill>
                <a:effectLst/>
                <a:latin typeface="Verdana" panose="020B0604030504040204" pitchFamily="34" charset="0"/>
                <a:ea typeface="Verdana" panose="020B0604030504040204" pitchFamily="34" charset="0"/>
              </a:rPr>
              <a:t>. Pearson’s correlation (also called Pearson’s </a:t>
            </a:r>
            <a:r>
              <a:rPr lang="en-US" sz="1800" b="1" i="1" dirty="0" smtClean="0">
                <a:solidFill>
                  <a:schemeClr val="tx1">
                    <a:lumMod val="95000"/>
                    <a:lumOff val="5000"/>
                  </a:schemeClr>
                </a:solidFill>
                <a:effectLst/>
                <a:latin typeface="Verdana" panose="020B0604030504040204" pitchFamily="34" charset="0"/>
                <a:ea typeface="Verdana" panose="020B0604030504040204" pitchFamily="34" charset="0"/>
              </a:rPr>
              <a:t>R</a:t>
            </a:r>
            <a:r>
              <a:rPr lang="en-US" sz="1800" b="1" i="0" dirty="0" smtClean="0">
                <a:solidFill>
                  <a:schemeClr val="tx1">
                    <a:lumMod val="95000"/>
                    <a:lumOff val="5000"/>
                  </a:schemeClr>
                </a:solidFill>
                <a:effectLst/>
                <a:latin typeface="Verdana" panose="020B0604030504040204" pitchFamily="34" charset="0"/>
                <a:ea typeface="Verdana" panose="020B0604030504040204" pitchFamily="34" charset="0"/>
              </a:rPr>
              <a:t>) is a correlation coefficient commonly used in </a:t>
            </a:r>
            <a:r>
              <a:rPr lang="en-US" sz="1800" b="1" i="0" u="none" strike="noStrike" dirty="0" smtClean="0">
                <a:solidFill>
                  <a:schemeClr val="tx1">
                    <a:lumMod val="95000"/>
                    <a:lumOff val="5000"/>
                  </a:schemeClr>
                </a:solidFill>
                <a:effectLst/>
                <a:latin typeface="Verdana" panose="020B0604030504040204" pitchFamily="34" charset="0"/>
                <a:ea typeface="Verdana" panose="020B0604030504040204" pitchFamily="34" charset="0"/>
              </a:rPr>
              <a:t>linear regression</a:t>
            </a:r>
            <a:r>
              <a:rPr lang="en-US" sz="1800" b="1" i="0" dirty="0" smtClean="0">
                <a:solidFill>
                  <a:schemeClr val="tx1">
                    <a:lumMod val="95000"/>
                    <a:lumOff val="5000"/>
                  </a:schemeClr>
                </a:solidFill>
                <a:effectLst/>
                <a:latin typeface="Verdana" panose="020B0604030504040204" pitchFamily="34" charset="0"/>
                <a:ea typeface="Verdana" panose="020B0604030504040204" pitchFamily="34" charset="0"/>
              </a:rPr>
              <a:t>. Correlation coefficient formulas are used to find how strong a relationship is between data. The formulas return a value between -1 and 1, where:</a:t>
            </a:r>
          </a:p>
          <a:p>
            <a:pPr algn="l" rtl="0"/>
            <a:endParaRPr lang="ar-IQ" sz="1800" dirty="0">
              <a:solidFill>
                <a:schemeClr val="tx1">
                  <a:lumMod val="95000"/>
                  <a:lumOff val="5000"/>
                </a:schemeClr>
              </a:solidFill>
              <a:latin typeface="+mj-lt"/>
            </a:endParaRPr>
          </a:p>
        </p:txBody>
      </p:sp>
    </p:spTree>
    <p:extLst>
      <p:ext uri="{BB962C8B-B14F-4D97-AF65-F5344CB8AC3E}">
        <p14:creationId xmlns:p14="http://schemas.microsoft.com/office/powerpoint/2010/main" val="2069047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908720"/>
            <a:ext cx="7344816" cy="5217443"/>
          </a:xfrm>
        </p:spPr>
        <p:txBody>
          <a:bodyPr/>
          <a:lstStyle/>
          <a:p>
            <a:pPr algn="l" rtl="0" fontAlgn="base">
              <a:buFont typeface="Arial"/>
              <a:buChar char="•"/>
            </a:pPr>
            <a:r>
              <a:rPr lang="en-US" sz="2000" b="1" i="0" dirty="0" smtClean="0">
                <a:solidFill>
                  <a:srgbClr val="002060"/>
                </a:solidFill>
                <a:effectLst/>
                <a:latin typeface="Verdana" panose="020B0604030504040204" pitchFamily="34" charset="0"/>
                <a:ea typeface="Verdana" panose="020B0604030504040204" pitchFamily="34" charset="0"/>
              </a:rPr>
              <a:t>1 indicates a strong positive relationship</a:t>
            </a:r>
            <a:r>
              <a:rPr lang="en-US" sz="2000" b="0" i="0" dirty="0" smtClean="0">
                <a:solidFill>
                  <a:srgbClr val="002060"/>
                </a:solidFill>
                <a:effectLst/>
                <a:latin typeface="Verdana" panose="020B0604030504040204" pitchFamily="34" charset="0"/>
                <a:ea typeface="Verdana" panose="020B0604030504040204" pitchFamily="34" charset="0"/>
              </a:rPr>
              <a:t>.</a:t>
            </a:r>
          </a:p>
          <a:p>
            <a:pPr algn="l" rtl="0" fontAlgn="base">
              <a:buFont typeface="Arial"/>
              <a:buChar char="•"/>
            </a:pPr>
            <a:r>
              <a:rPr lang="en-US" sz="2000" b="1" i="0" dirty="0" smtClean="0">
                <a:solidFill>
                  <a:srgbClr val="002060"/>
                </a:solidFill>
                <a:effectLst/>
                <a:latin typeface="Verdana" panose="020B0604030504040204" pitchFamily="34" charset="0"/>
                <a:ea typeface="Verdana" panose="020B0604030504040204" pitchFamily="34" charset="0"/>
              </a:rPr>
              <a:t>-1 indicates a strong negative relationship</a:t>
            </a:r>
            <a:r>
              <a:rPr lang="en-US" sz="2000" b="0" i="0" dirty="0" smtClean="0">
                <a:solidFill>
                  <a:srgbClr val="002060"/>
                </a:solidFill>
                <a:effectLst/>
                <a:latin typeface="Verdana" panose="020B0604030504040204" pitchFamily="34" charset="0"/>
                <a:ea typeface="Verdana" panose="020B0604030504040204" pitchFamily="34" charset="0"/>
              </a:rPr>
              <a:t>.</a:t>
            </a:r>
          </a:p>
          <a:p>
            <a:pPr algn="l" rtl="0" fontAlgn="base">
              <a:buFont typeface="Arial"/>
              <a:buChar char="•"/>
            </a:pPr>
            <a:r>
              <a:rPr lang="en-US" sz="2000" b="1" i="0" dirty="0" smtClean="0">
                <a:solidFill>
                  <a:srgbClr val="002060"/>
                </a:solidFill>
                <a:effectLst/>
                <a:latin typeface="Verdana" panose="020B0604030504040204" pitchFamily="34" charset="0"/>
                <a:ea typeface="Verdana" panose="020B0604030504040204" pitchFamily="34" charset="0"/>
              </a:rPr>
              <a:t>A result of zero indicates no relationship at all</a:t>
            </a:r>
            <a:r>
              <a:rPr lang="en-US" sz="2000" b="0" i="0" dirty="0" smtClean="0">
                <a:solidFill>
                  <a:srgbClr val="002060"/>
                </a:solidFill>
                <a:effectLst/>
                <a:latin typeface="Verdana" panose="020B0604030504040204" pitchFamily="34" charset="0"/>
                <a:ea typeface="Verdana" panose="020B0604030504040204" pitchFamily="34" charset="0"/>
              </a:rPr>
              <a:t>.</a:t>
            </a:r>
          </a:p>
          <a:p>
            <a:pPr marL="0" indent="0" algn="l" rtl="0" fontAlgn="base">
              <a:buNone/>
            </a:pPr>
            <a:endParaRPr lang="en-US" b="0" i="0" dirty="0" smtClean="0">
              <a:solidFill>
                <a:srgbClr val="002060"/>
              </a:solidFill>
              <a:effectLst/>
              <a:latin typeface="inherit"/>
            </a:endParaRPr>
          </a:p>
          <a:p>
            <a:pPr marL="0" indent="0" algn="l" rtl="0">
              <a:buNone/>
            </a:pPr>
            <a:r>
              <a:rPr lang="en-US" dirty="0" smtClean="0"/>
              <a:t/>
            </a:r>
            <a:br>
              <a:rPr lang="en-US" dirty="0" smtClean="0"/>
            </a:br>
            <a:endParaRPr lang="ar-IQ" dirty="0"/>
          </a:p>
        </p:txBody>
      </p:sp>
      <p:pic>
        <p:nvPicPr>
          <p:cNvPr id="1026" name="Picture 2" descr="C:\Users\lenovo\Desktop\pearson-2-small.pn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1259631" y="3284984"/>
            <a:ext cx="6552729" cy="2432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40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31640" y="1124744"/>
            <a:ext cx="6336704" cy="5256584"/>
          </a:xfrm>
        </p:spPr>
        <p:txBody>
          <a:bodyPr>
            <a:noAutofit/>
          </a:bodyPr>
          <a:lstStyle/>
          <a:p>
            <a:pPr marL="0" indent="0" algn="l" rtl="0" fontAlgn="base">
              <a:buNone/>
            </a:pPr>
            <a:r>
              <a:rPr lang="en-US" b="0" i="0" dirty="0" smtClean="0">
                <a:solidFill>
                  <a:srgbClr val="0070C0"/>
                </a:solidFill>
                <a:effectLst/>
                <a:latin typeface="Verdana" panose="020B0604030504040204" pitchFamily="34" charset="0"/>
                <a:ea typeface="Verdana" panose="020B0604030504040204" pitchFamily="34" charset="0"/>
              </a:rPr>
              <a:t>  </a:t>
            </a:r>
            <a:r>
              <a:rPr lang="en-US" b="1" i="0" dirty="0" smtClean="0">
                <a:solidFill>
                  <a:srgbClr val="0070C0"/>
                </a:solidFill>
                <a:effectLst/>
                <a:latin typeface="Verdana" panose="020B0604030504040204" pitchFamily="34" charset="0"/>
                <a:ea typeface="Verdana" panose="020B0604030504040204" pitchFamily="34" charset="0"/>
              </a:rPr>
              <a:t>Meaning</a:t>
            </a:r>
          </a:p>
          <a:p>
            <a:pPr algn="just" rtl="0" fontAlgn="base">
              <a:buFont typeface="Arial"/>
              <a:buChar char="•"/>
            </a:pPr>
            <a:r>
              <a:rPr lang="en-US" sz="1800" b="1" i="0" dirty="0" smtClean="0">
                <a:solidFill>
                  <a:schemeClr val="tx2">
                    <a:lumMod val="75000"/>
                  </a:schemeClr>
                </a:solidFill>
                <a:effectLst/>
                <a:latin typeface="Verdana" panose="020B0604030504040204" pitchFamily="34" charset="0"/>
                <a:ea typeface="Verdana" panose="020B0604030504040204" pitchFamily="34" charset="0"/>
                <a:cs typeface="Arial" panose="020B0604020202020204" pitchFamily="34" charset="0"/>
              </a:rPr>
              <a:t>A correlation coefficient of 1 means that for every positive increase in one variable, there is a positive increase of a fixed proportion in the other. For example, shoe sizes go up in (almost) perfect correlation with foot length.</a:t>
            </a:r>
          </a:p>
          <a:p>
            <a:pPr algn="just" rtl="0" fontAlgn="base">
              <a:buFont typeface="Arial"/>
              <a:buChar char="•"/>
            </a:pPr>
            <a:r>
              <a:rPr lang="en-US" sz="1800" b="1" i="0" dirty="0" smtClean="0">
                <a:solidFill>
                  <a:schemeClr val="tx2">
                    <a:lumMod val="75000"/>
                  </a:schemeClr>
                </a:solidFill>
                <a:effectLst/>
                <a:latin typeface="Verdana" panose="020B0604030504040204" pitchFamily="34" charset="0"/>
                <a:ea typeface="Verdana" panose="020B0604030504040204" pitchFamily="34" charset="0"/>
                <a:cs typeface="Arial" panose="020B0604020202020204" pitchFamily="34" charset="0"/>
              </a:rPr>
              <a:t>A correlation coefficient of -1 means that for every positive increase in one variable, there is a negative decrease of a fixed proportion in the other. For example, the amount of gas in a tank decreases in (almost) perfect correlation with speed.</a:t>
            </a:r>
          </a:p>
          <a:p>
            <a:pPr algn="just" rtl="0" fontAlgn="base">
              <a:buFont typeface="Arial"/>
              <a:buChar char="•"/>
            </a:pPr>
            <a:r>
              <a:rPr lang="en-US" sz="1800" b="1" i="0" dirty="0" smtClean="0">
                <a:solidFill>
                  <a:schemeClr val="tx2">
                    <a:lumMod val="75000"/>
                  </a:schemeClr>
                </a:solidFill>
                <a:effectLst/>
                <a:latin typeface="Verdana" panose="020B0604030504040204" pitchFamily="34" charset="0"/>
                <a:ea typeface="Verdana" panose="020B0604030504040204" pitchFamily="34" charset="0"/>
                <a:cs typeface="Arial" panose="020B0604020202020204" pitchFamily="34" charset="0"/>
              </a:rPr>
              <a:t>Zero means that for every increase, there isn’t a positive or negative increase. The two just aren’t related.</a:t>
            </a:r>
          </a:p>
          <a:p>
            <a:pPr marL="0" indent="0" algn="just" rtl="0">
              <a:buNone/>
            </a:pPr>
            <a:r>
              <a:rPr lang="en-US" sz="2400" b="1" dirty="0" smtClean="0">
                <a:solidFill>
                  <a:schemeClr val="accent6">
                    <a:lumMod val="75000"/>
                  </a:schemeClr>
                </a:solidFill>
                <a:latin typeface="Arial" panose="020B0604020202020204" pitchFamily="34" charset="0"/>
                <a:cs typeface="Arial" panose="020B0604020202020204" pitchFamily="34" charset="0"/>
              </a:rPr>
              <a:t/>
            </a:r>
            <a:br>
              <a:rPr lang="en-US" sz="2400" b="1" dirty="0" smtClean="0">
                <a:solidFill>
                  <a:schemeClr val="accent6">
                    <a:lumMod val="75000"/>
                  </a:schemeClr>
                </a:solidFill>
                <a:latin typeface="Arial" panose="020B0604020202020204" pitchFamily="34" charset="0"/>
                <a:cs typeface="Arial" panose="020B0604020202020204" pitchFamily="34" charset="0"/>
              </a:rPr>
            </a:br>
            <a:endParaRPr lang="ar-IQ" sz="2400"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384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7624" y="1052737"/>
            <a:ext cx="6768752" cy="4824536"/>
          </a:xfrm>
        </p:spPr>
        <p:txBody>
          <a:bodyPr/>
          <a:lstStyle/>
          <a:p>
            <a:pPr marL="0" indent="0" algn="l" rtl="0" fontAlgn="base">
              <a:buNone/>
            </a:pPr>
            <a:r>
              <a:rPr lang="en-US" sz="2000" b="1" i="0" dirty="0" smtClean="0">
                <a:solidFill>
                  <a:srgbClr val="0070C0"/>
                </a:solidFill>
                <a:effectLst/>
                <a:latin typeface="Verdana" panose="020B0604030504040204" pitchFamily="34" charset="0"/>
                <a:ea typeface="Verdana" panose="020B0604030504040204" pitchFamily="34" charset="0"/>
              </a:rPr>
              <a:t>Types of correlation coefficient formulas</a:t>
            </a:r>
          </a:p>
          <a:p>
            <a:pPr marL="0" indent="0" algn="l" rtl="0" fontAlgn="base">
              <a:buNone/>
            </a:pPr>
            <a:r>
              <a:rPr lang="en-US" sz="1800" b="1" i="0" dirty="0" smtClean="0">
                <a:solidFill>
                  <a:schemeClr val="tx1">
                    <a:lumMod val="85000"/>
                    <a:lumOff val="15000"/>
                  </a:schemeClr>
                </a:solidFill>
                <a:effectLst/>
                <a:latin typeface="Verdana" panose="020B0604030504040204" pitchFamily="34" charset="0"/>
                <a:ea typeface="Verdana" panose="020B0604030504040204" pitchFamily="34" charset="0"/>
              </a:rPr>
              <a:t>There are several types of correlation coefficient formulas. One of the most commonly used formulas is Pearson’s correlation coefficient formula. If you’re taking a basic stats class, this is the one you’ll probably use:</a:t>
            </a:r>
          </a:p>
          <a:p>
            <a:pPr marL="0" indent="0" algn="l" rtl="0" fontAlgn="base">
              <a:buNone/>
            </a:pPr>
            <a:endParaRPr lang="en-US" sz="2800" dirty="0">
              <a:latin typeface="+mj-lt"/>
            </a:endParaRPr>
          </a:p>
          <a:p>
            <a:pPr marL="0" indent="0" algn="ctr" rtl="0" fontAlgn="base">
              <a:buNone/>
            </a:pPr>
            <a:endParaRPr lang="en-US" sz="2800" b="0" i="0" dirty="0" smtClean="0">
              <a:effectLst/>
              <a:latin typeface="+mj-lt"/>
            </a:endParaRPr>
          </a:p>
          <a:p>
            <a:pPr marL="0" indent="0" algn="l" rtl="0">
              <a:buNone/>
            </a:pPr>
            <a:endParaRPr lang="ar-IQ" dirty="0"/>
          </a:p>
        </p:txBody>
      </p:sp>
      <p:pic>
        <p:nvPicPr>
          <p:cNvPr id="2050" name="Picture 2" descr="C:\Users\lenovo\Desktop\pearson.gif"/>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1475656" y="3501008"/>
            <a:ext cx="5904656" cy="2227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351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59632" y="908721"/>
            <a:ext cx="6696744" cy="5184576"/>
          </a:xfrm>
        </p:spPr>
        <p:txBody>
          <a:bodyPr>
            <a:normAutofit lnSpcReduction="10000"/>
          </a:bodyPr>
          <a:lstStyle/>
          <a:p>
            <a:pPr marL="0" indent="0" algn="just" rtl="0">
              <a:buNone/>
            </a:pPr>
            <a:r>
              <a:rPr lang="en-US" sz="1800" b="1" i="0" dirty="0" smtClean="0">
                <a:solidFill>
                  <a:schemeClr val="tx2">
                    <a:lumMod val="75000"/>
                  </a:schemeClr>
                </a:solidFill>
                <a:effectLst/>
                <a:latin typeface="Verdana" panose="020B0604030504040204" pitchFamily="34" charset="0"/>
                <a:ea typeface="Verdana" panose="020B0604030504040204" pitchFamily="34" charset="0"/>
              </a:rPr>
              <a:t>Two other formulas are commonly used: the sample correlation coefficient and the population correlation coefficient.</a:t>
            </a:r>
          </a:p>
          <a:p>
            <a:pPr marL="0" indent="0" algn="l" rtl="0" fontAlgn="base">
              <a:buNone/>
            </a:pPr>
            <a:r>
              <a:rPr lang="en-US" sz="1800" b="1" i="0" dirty="0" smtClean="0">
                <a:solidFill>
                  <a:schemeClr val="tx2">
                    <a:lumMod val="75000"/>
                  </a:schemeClr>
                </a:solidFill>
                <a:effectLst/>
                <a:latin typeface="Verdana" panose="020B0604030504040204" pitchFamily="34" charset="0"/>
                <a:ea typeface="Verdana" panose="020B0604030504040204" pitchFamily="34" charset="0"/>
              </a:rPr>
              <a:t>Sample correlation coefficient</a:t>
            </a:r>
          </a:p>
          <a:p>
            <a:pPr marL="0" indent="0" algn="l" rtl="0" fontAlgn="base">
              <a:buNone/>
            </a:pPr>
            <a:r>
              <a:rPr lang="en-US" sz="1800" dirty="0">
                <a:solidFill>
                  <a:schemeClr val="tx2">
                    <a:lumMod val="75000"/>
                  </a:schemeClr>
                </a:solidFill>
                <a:latin typeface="Verdana" panose="020B0604030504040204" pitchFamily="34" charset="0"/>
                <a:ea typeface="Verdana" panose="020B0604030504040204" pitchFamily="34" charset="0"/>
              </a:rPr>
              <a:t> </a:t>
            </a:r>
            <a:r>
              <a:rPr lang="en-US" sz="1800" dirty="0" smtClean="0">
                <a:solidFill>
                  <a:schemeClr val="tx2">
                    <a:lumMod val="75000"/>
                  </a:schemeClr>
                </a:solidFill>
                <a:latin typeface="Verdana" panose="020B0604030504040204" pitchFamily="34" charset="0"/>
                <a:ea typeface="Verdana" panose="020B0604030504040204" pitchFamily="34" charset="0"/>
              </a:rPr>
              <a:t>  </a:t>
            </a:r>
            <a:endParaRPr lang="en-US" sz="1800" b="0" i="0" dirty="0" smtClean="0">
              <a:solidFill>
                <a:schemeClr val="tx2">
                  <a:lumMod val="75000"/>
                </a:schemeClr>
              </a:solidFill>
              <a:effectLst/>
              <a:latin typeface="Verdana" panose="020B0604030504040204" pitchFamily="34" charset="0"/>
              <a:ea typeface="Verdana" panose="020B0604030504040204" pitchFamily="34" charset="0"/>
            </a:endParaRPr>
          </a:p>
          <a:p>
            <a:pPr marL="0" indent="0" algn="l" rtl="0">
              <a:buNone/>
            </a:pPr>
            <a:endParaRPr lang="en-US" sz="1800" dirty="0" smtClean="0">
              <a:solidFill>
                <a:schemeClr val="tx2">
                  <a:lumMod val="75000"/>
                </a:schemeClr>
              </a:solidFill>
              <a:latin typeface="Verdana" panose="020B0604030504040204" pitchFamily="34" charset="0"/>
              <a:ea typeface="Verdana" panose="020B0604030504040204" pitchFamily="34" charset="0"/>
            </a:endParaRPr>
          </a:p>
          <a:p>
            <a:pPr marL="0" indent="0" algn="l" rtl="0">
              <a:buNone/>
            </a:pPr>
            <a:endParaRPr lang="en-US" sz="1800" b="1" i="0" dirty="0" smtClean="0">
              <a:solidFill>
                <a:schemeClr val="tx2">
                  <a:lumMod val="75000"/>
                </a:schemeClr>
              </a:solidFill>
              <a:effectLst/>
              <a:latin typeface="Verdana" panose="020B0604030504040204" pitchFamily="34" charset="0"/>
              <a:ea typeface="Verdana" panose="020B0604030504040204" pitchFamily="34" charset="0"/>
            </a:endParaRPr>
          </a:p>
          <a:p>
            <a:pPr marL="0" indent="0" algn="l" rtl="0">
              <a:buNone/>
            </a:pPr>
            <a:r>
              <a:rPr lang="en-US" sz="1800" b="1" i="0" dirty="0" err="1" smtClean="0">
                <a:solidFill>
                  <a:schemeClr val="tx2">
                    <a:lumMod val="75000"/>
                  </a:schemeClr>
                </a:solidFill>
                <a:effectLst/>
                <a:latin typeface="Verdana" panose="020B0604030504040204" pitchFamily="34" charset="0"/>
                <a:ea typeface="Verdana" panose="020B0604030504040204" pitchFamily="34" charset="0"/>
              </a:rPr>
              <a:t>S</a:t>
            </a:r>
            <a:r>
              <a:rPr lang="en-US" sz="1800" b="1" i="0" baseline="-25000" dirty="0" err="1" smtClean="0">
                <a:solidFill>
                  <a:schemeClr val="tx2">
                    <a:lumMod val="75000"/>
                  </a:schemeClr>
                </a:solidFill>
                <a:effectLst/>
                <a:latin typeface="Verdana" panose="020B0604030504040204" pitchFamily="34" charset="0"/>
                <a:ea typeface="Verdana" panose="020B0604030504040204" pitchFamily="34" charset="0"/>
              </a:rPr>
              <a:t>x</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and s</a:t>
            </a:r>
            <a:r>
              <a:rPr lang="en-US" sz="1800" b="1" i="0" baseline="-25000" dirty="0" smtClean="0">
                <a:solidFill>
                  <a:schemeClr val="tx2">
                    <a:lumMod val="75000"/>
                  </a:schemeClr>
                </a:solidFill>
                <a:effectLst/>
                <a:latin typeface="Verdana" panose="020B0604030504040204" pitchFamily="34" charset="0"/>
                <a:ea typeface="Verdana" panose="020B0604030504040204" pitchFamily="34" charset="0"/>
              </a:rPr>
              <a:t>y</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are the sample </a:t>
            </a:r>
            <a:r>
              <a:rPr lang="en-US" sz="1800" b="1" i="0" u="none" strike="noStrike" dirty="0" smtClean="0">
                <a:solidFill>
                  <a:schemeClr val="tx2">
                    <a:lumMod val="75000"/>
                  </a:schemeClr>
                </a:solidFill>
                <a:effectLst/>
                <a:latin typeface="Verdana" panose="020B0604030504040204" pitchFamily="34" charset="0"/>
                <a:ea typeface="Verdana" panose="020B0604030504040204" pitchFamily="34" charset="0"/>
              </a:rPr>
              <a:t>standard deviations</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and s</a:t>
            </a:r>
            <a:r>
              <a:rPr lang="en-US" sz="1800" b="1" i="0" baseline="-25000" dirty="0" smtClean="0">
                <a:solidFill>
                  <a:schemeClr val="tx2">
                    <a:lumMod val="75000"/>
                  </a:schemeClr>
                </a:solidFill>
                <a:effectLst/>
                <a:latin typeface="Verdana" panose="020B0604030504040204" pitchFamily="34" charset="0"/>
                <a:ea typeface="Verdana" panose="020B0604030504040204" pitchFamily="34" charset="0"/>
              </a:rPr>
              <a:t>xy</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is the sample </a:t>
            </a:r>
            <a:r>
              <a:rPr lang="en-US" sz="1800" b="1" i="0" u="none" strike="noStrike" dirty="0" smtClean="0">
                <a:solidFill>
                  <a:schemeClr val="tx2">
                    <a:lumMod val="75000"/>
                  </a:schemeClr>
                </a:solidFill>
                <a:effectLst/>
                <a:latin typeface="Verdana" panose="020B0604030504040204" pitchFamily="34" charset="0"/>
                <a:ea typeface="Verdana" panose="020B0604030504040204" pitchFamily="34" charset="0"/>
              </a:rPr>
              <a:t>covariance</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a:t>
            </a:r>
          </a:p>
          <a:p>
            <a:pPr marL="0" indent="0" algn="l" rtl="0" fontAlgn="base">
              <a:buNone/>
            </a:pPr>
            <a:r>
              <a:rPr lang="en-US" sz="1800" b="1" i="0" dirty="0" smtClean="0">
                <a:solidFill>
                  <a:schemeClr val="tx2">
                    <a:lumMod val="75000"/>
                  </a:schemeClr>
                </a:solidFill>
                <a:effectLst/>
                <a:latin typeface="Verdana" panose="020B0604030504040204" pitchFamily="34" charset="0"/>
                <a:ea typeface="Verdana" panose="020B0604030504040204" pitchFamily="34" charset="0"/>
              </a:rPr>
              <a:t>Population correlation coefficient</a:t>
            </a:r>
          </a:p>
          <a:p>
            <a:pPr marL="0" indent="0" algn="l" rtl="0" fontAlgn="base">
              <a:buNone/>
            </a:pPr>
            <a:r>
              <a:rPr lang="en-US" sz="1800" b="1" dirty="0">
                <a:solidFill>
                  <a:schemeClr val="tx2">
                    <a:lumMod val="75000"/>
                  </a:schemeClr>
                </a:solidFill>
                <a:latin typeface="Verdana" panose="020B0604030504040204" pitchFamily="34" charset="0"/>
                <a:ea typeface="Verdana" panose="020B0604030504040204" pitchFamily="34" charset="0"/>
              </a:rPr>
              <a:t> </a:t>
            </a:r>
            <a:endParaRPr lang="en-US" sz="1800" b="1" i="0" dirty="0" smtClean="0">
              <a:solidFill>
                <a:schemeClr val="tx2">
                  <a:lumMod val="75000"/>
                </a:schemeClr>
              </a:solidFill>
              <a:effectLst/>
              <a:latin typeface="Verdana" panose="020B0604030504040204" pitchFamily="34" charset="0"/>
              <a:ea typeface="Verdana" panose="020B0604030504040204" pitchFamily="34" charset="0"/>
            </a:endParaRPr>
          </a:p>
          <a:p>
            <a:pPr marL="0" indent="0" algn="l" rtl="0">
              <a:buNone/>
            </a:pPr>
            <a:endParaRPr lang="en-US" sz="1800" dirty="0">
              <a:solidFill>
                <a:schemeClr val="tx2">
                  <a:lumMod val="75000"/>
                </a:schemeClr>
              </a:solidFill>
              <a:latin typeface="Verdana" panose="020B0604030504040204" pitchFamily="34" charset="0"/>
              <a:ea typeface="Verdana" panose="020B0604030504040204" pitchFamily="34" charset="0"/>
            </a:endParaRPr>
          </a:p>
          <a:p>
            <a:pPr marL="0" indent="0" algn="l" rtl="0">
              <a:buNone/>
            </a:pPr>
            <a:endParaRPr lang="en-US" sz="1800" dirty="0" smtClean="0">
              <a:solidFill>
                <a:schemeClr val="tx2">
                  <a:lumMod val="75000"/>
                </a:schemeClr>
              </a:solidFill>
              <a:latin typeface="Verdana" panose="020B0604030504040204" pitchFamily="34" charset="0"/>
              <a:ea typeface="Verdana" panose="020B0604030504040204" pitchFamily="34" charset="0"/>
            </a:endParaRPr>
          </a:p>
          <a:p>
            <a:pPr marL="0" indent="0" algn="l" rtl="0">
              <a:buNone/>
            </a:pPr>
            <a:r>
              <a:rPr lang="en-US" sz="1800" b="1" i="0" dirty="0" smtClean="0">
                <a:solidFill>
                  <a:schemeClr val="tx2">
                    <a:lumMod val="75000"/>
                  </a:schemeClr>
                </a:solidFill>
                <a:effectLst/>
                <a:latin typeface="Verdana" panose="020B0604030504040204" pitchFamily="34" charset="0"/>
                <a:ea typeface="Verdana" panose="020B0604030504040204" pitchFamily="34" charset="0"/>
              </a:rPr>
              <a:t>The population correlation coefficient uses σ</a:t>
            </a:r>
            <a:r>
              <a:rPr lang="en-US" sz="1800" b="1" i="0" baseline="-25000" dirty="0" smtClean="0">
                <a:solidFill>
                  <a:schemeClr val="tx2">
                    <a:lumMod val="75000"/>
                  </a:schemeClr>
                </a:solidFill>
                <a:effectLst/>
                <a:latin typeface="Verdana" panose="020B0604030504040204" pitchFamily="34" charset="0"/>
                <a:ea typeface="Verdana" panose="020B0604030504040204" pitchFamily="34" charset="0"/>
              </a:rPr>
              <a:t>x</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and σ</a:t>
            </a:r>
            <a:r>
              <a:rPr lang="en-US" sz="1800" b="1" i="0" baseline="-25000" dirty="0" smtClean="0">
                <a:solidFill>
                  <a:schemeClr val="tx2">
                    <a:lumMod val="75000"/>
                  </a:schemeClr>
                </a:solidFill>
                <a:effectLst/>
                <a:latin typeface="Verdana" panose="020B0604030504040204" pitchFamily="34" charset="0"/>
                <a:ea typeface="Verdana" panose="020B0604030504040204" pitchFamily="34" charset="0"/>
              </a:rPr>
              <a:t>y</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as the population standard deviations, and σ</a:t>
            </a:r>
            <a:r>
              <a:rPr lang="en-US" sz="1800" b="1" i="0" baseline="-25000" dirty="0" smtClean="0">
                <a:solidFill>
                  <a:schemeClr val="tx2">
                    <a:lumMod val="75000"/>
                  </a:schemeClr>
                </a:solidFill>
                <a:effectLst/>
                <a:latin typeface="Verdana" panose="020B0604030504040204" pitchFamily="34" charset="0"/>
                <a:ea typeface="Verdana" panose="020B0604030504040204" pitchFamily="34" charset="0"/>
              </a:rPr>
              <a:t>xy</a:t>
            </a:r>
            <a:r>
              <a:rPr lang="en-US" sz="1800" b="1" i="0" dirty="0" smtClean="0">
                <a:solidFill>
                  <a:schemeClr val="tx2">
                    <a:lumMod val="75000"/>
                  </a:schemeClr>
                </a:solidFill>
                <a:effectLst/>
                <a:latin typeface="Verdana" panose="020B0604030504040204" pitchFamily="34" charset="0"/>
                <a:ea typeface="Verdana" panose="020B0604030504040204" pitchFamily="34" charset="0"/>
              </a:rPr>
              <a:t> as the population covariance</a:t>
            </a:r>
            <a:endParaRPr lang="en-US" sz="1800" b="1" dirty="0">
              <a:solidFill>
                <a:schemeClr val="tx2">
                  <a:lumMod val="75000"/>
                </a:schemeClr>
              </a:solidFill>
              <a:latin typeface="Verdana" panose="020B0604030504040204" pitchFamily="34" charset="0"/>
              <a:ea typeface="Verdana" panose="020B0604030504040204" pitchFamily="34" charset="0"/>
            </a:endParaRPr>
          </a:p>
        </p:txBody>
      </p:sp>
      <p:pic>
        <p:nvPicPr>
          <p:cNvPr id="3075" name="Picture 3" descr="C:\Users\lenovo\Desktop\sample-correlation-coefficient (1).png"/>
          <p:cNvPicPr>
            <a:picLocks noChangeAspect="1" noChangeArrowheads="1"/>
          </p:cNvPicPr>
          <p:nvPr/>
        </p:nvPicPr>
        <p:blipFill>
          <a:blip r:embed="rId3">
            <a:biLevel thresh="75000"/>
            <a:extLst>
              <a:ext uri="{BEBA8EAE-BF5A-486C-A8C5-ECC9F3942E4B}">
                <a14:imgProps xmlns:a14="http://schemas.microsoft.com/office/drawing/2010/main">
                  <a14:imgLayer r:embed="rId4">
                    <a14:imgEffect>
                      <a14:saturation sat="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335620" y="2204864"/>
            <a:ext cx="1476000" cy="64854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lenovo\Desktop\population-correlation-coefficient.png"/>
          <p:cNvPicPr>
            <a:picLocks noChangeAspect="1" noChangeArrowheads="1"/>
          </p:cNvPicPr>
          <p:nvPr/>
        </p:nvPicPr>
        <p:blipFill>
          <a:blip r:embed="rId5">
            <a:biLevel thresh="75000"/>
            <a:extLst>
              <a:ext uri="{28A0092B-C50C-407E-A947-70E740481C1C}">
                <a14:useLocalDpi xmlns:a14="http://schemas.microsoft.com/office/drawing/2010/main" val="0"/>
              </a:ext>
            </a:extLst>
          </a:blip>
          <a:srcRect/>
          <a:stretch>
            <a:fillRect/>
          </a:stretch>
        </p:blipFill>
        <p:spPr bwMode="auto">
          <a:xfrm>
            <a:off x="2207604" y="4077072"/>
            <a:ext cx="1620000" cy="67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494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7624" y="1268760"/>
            <a:ext cx="6912768" cy="4857403"/>
          </a:xfrm>
        </p:spPr>
        <p:txBody>
          <a:bodyPr>
            <a:normAutofit/>
          </a:bodyPr>
          <a:lstStyle/>
          <a:p>
            <a:pPr marL="0" indent="0" algn="l" rtl="0" fontAlgn="base">
              <a:buNone/>
            </a:pPr>
            <a:r>
              <a:rPr lang="en-US" sz="2000" b="1" i="0" u="none" strike="noStrike" dirty="0" smtClean="0">
                <a:solidFill>
                  <a:srgbClr val="0070C0"/>
                </a:solidFill>
                <a:effectLst/>
                <a:latin typeface="Verdana" panose="020B0604030504040204" pitchFamily="34" charset="0"/>
                <a:ea typeface="Verdana" panose="020B0604030504040204" pitchFamily="34" charset="0"/>
              </a:rPr>
              <a:t>What is Pearson Correlation?</a:t>
            </a:r>
            <a:endParaRPr lang="en-US" sz="2000" b="1" i="0" dirty="0" smtClean="0">
              <a:solidFill>
                <a:srgbClr val="0070C0"/>
              </a:solidFill>
              <a:effectLst/>
              <a:latin typeface="Verdana" panose="020B0604030504040204" pitchFamily="34" charset="0"/>
              <a:ea typeface="Verdana" panose="020B0604030504040204" pitchFamily="34" charset="0"/>
            </a:endParaRPr>
          </a:p>
          <a:p>
            <a:pPr marL="0" indent="0" algn="just" rtl="0" fontAlgn="base">
              <a:buNone/>
            </a:pPr>
            <a:r>
              <a:rPr lang="en-US" sz="1800" b="1" i="0" dirty="0" smtClean="0">
                <a:solidFill>
                  <a:schemeClr val="bg2">
                    <a:lumMod val="10000"/>
                  </a:schemeClr>
                </a:solidFill>
                <a:effectLst/>
                <a:latin typeface="Verdana" panose="020B0604030504040204" pitchFamily="34" charset="0"/>
                <a:ea typeface="Verdana" panose="020B0604030504040204" pitchFamily="34" charset="0"/>
              </a:rPr>
              <a:t>Correlation between sets of data is a measure of how well they are related. The most common measure of correlation in stats is the Pearson Correlation. The full name is the Pearson Product Moment Correlation (PPMC). It shows the </a:t>
            </a:r>
            <a:r>
              <a:rPr lang="en-US" sz="1800" b="1" dirty="0" smtClean="0">
                <a:solidFill>
                  <a:schemeClr val="bg2">
                    <a:lumMod val="10000"/>
                  </a:schemeClr>
                </a:solidFill>
                <a:latin typeface="Verdana" panose="020B0604030504040204" pitchFamily="34" charset="0"/>
                <a:ea typeface="Verdana" panose="020B0604030504040204" pitchFamily="34" charset="0"/>
              </a:rPr>
              <a:t>linear </a:t>
            </a:r>
            <a:r>
              <a:rPr lang="en-US" sz="1800" b="1" i="0" u="none" strike="noStrike" dirty="0" smtClean="0">
                <a:solidFill>
                  <a:schemeClr val="bg2">
                    <a:lumMod val="10000"/>
                  </a:schemeClr>
                </a:solidFill>
                <a:effectLst/>
                <a:latin typeface="Verdana" panose="020B0604030504040204" pitchFamily="34" charset="0"/>
                <a:ea typeface="Verdana" panose="020B0604030504040204" pitchFamily="34" charset="0"/>
              </a:rPr>
              <a:t>relationship</a:t>
            </a:r>
            <a:r>
              <a:rPr lang="en-US" sz="1800" b="1" i="0" dirty="0" smtClean="0">
                <a:solidFill>
                  <a:schemeClr val="bg2">
                    <a:lumMod val="10000"/>
                  </a:schemeClr>
                </a:solidFill>
                <a:effectLst/>
                <a:latin typeface="Verdana" panose="020B0604030504040204" pitchFamily="34" charset="0"/>
                <a:ea typeface="Verdana" panose="020B0604030504040204" pitchFamily="34" charset="0"/>
              </a:rPr>
              <a:t> between two sets of data. In simple terms, it </a:t>
            </a:r>
            <a:r>
              <a:rPr lang="en-US" sz="1800" b="1" dirty="0" smtClean="0">
                <a:solidFill>
                  <a:schemeClr val="bg2">
                    <a:lumMod val="10000"/>
                  </a:schemeClr>
                </a:solidFill>
                <a:effectLst/>
                <a:latin typeface="Verdana" panose="020B0604030504040204" pitchFamily="34" charset="0"/>
                <a:ea typeface="Verdana" panose="020B0604030504040204" pitchFamily="34" charset="0"/>
              </a:rPr>
              <a:t>answers the question, Can I draw a line graph to represent the data? Two letters are used to represent the Pearson correlation: Greek letter rho (ρ) for a population and the letter “r” for a sample.</a:t>
            </a:r>
          </a:p>
          <a:p>
            <a:pPr algn="l" rtl="0"/>
            <a:endParaRPr lang="ar-IQ" sz="1800" dirty="0">
              <a:solidFill>
                <a:schemeClr val="bg2">
                  <a:lumMod val="10000"/>
                </a:schemeClr>
              </a:solidFill>
            </a:endParaRPr>
          </a:p>
        </p:txBody>
      </p:sp>
    </p:spTree>
    <p:extLst>
      <p:ext uri="{BB962C8B-B14F-4D97-AF65-F5344CB8AC3E}">
        <p14:creationId xmlns:p14="http://schemas.microsoft.com/office/powerpoint/2010/main" val="3332492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3"/>
            <p:extLst>
              <p:ext uri="{D42A27DB-BD31-4B8C-83A1-F6EECF244321}">
                <p14:modId xmlns:p14="http://schemas.microsoft.com/office/powerpoint/2010/main" val="3337742025"/>
              </p:ext>
            </p:extLst>
          </p:nvPr>
        </p:nvGraphicFramePr>
        <p:xfrm>
          <a:off x="1331640" y="1233220"/>
          <a:ext cx="6264696" cy="4522894"/>
        </p:xfrm>
        <a:graphic>
          <a:graphicData uri="http://schemas.openxmlformats.org/drawingml/2006/table">
            <a:tbl>
              <a:tblPr rtl="1" firstRow="1" bandRow="1">
                <a:tableStyleId>{D7AC3CCA-C797-4891-BE02-D94E43425B78}</a:tableStyleId>
              </a:tblPr>
              <a:tblGrid>
                <a:gridCol w="3245124"/>
                <a:gridCol w="3019572"/>
              </a:tblGrid>
              <a:tr h="564440">
                <a:tc>
                  <a:txBody>
                    <a:bodyPr/>
                    <a:lstStyle/>
                    <a:p>
                      <a:pPr algn="ctr" rtl="0"/>
                      <a:r>
                        <a:rPr lang="en-US" sz="1800" b="1" dirty="0" smtClean="0">
                          <a:solidFill>
                            <a:schemeClr val="tx1"/>
                          </a:solidFill>
                          <a:latin typeface="Arial" pitchFamily="34" charset="0"/>
                          <a:cs typeface="Arial" pitchFamily="34" charset="0"/>
                        </a:rPr>
                        <a:t>Correlation coefficient value</a:t>
                      </a:r>
                      <a:endParaRPr lang="ar-IQ" sz="1800" b="1" dirty="0">
                        <a:solidFill>
                          <a:schemeClr val="tx1"/>
                        </a:solidFill>
                        <a:latin typeface="Arial" pitchFamily="34" charset="0"/>
                        <a:ea typeface="Verdana" panose="020B0604030504040204" pitchFamily="34" charset="0"/>
                        <a:cs typeface="Arial" pitchFamily="34" charset="0"/>
                      </a:endParaRPr>
                    </a:p>
                  </a:txBody>
                  <a:tcPr/>
                </a:tc>
                <a:tc>
                  <a:txBody>
                    <a:bodyPr/>
                    <a:lstStyle/>
                    <a:p>
                      <a:pPr algn="ctr" rtl="0"/>
                      <a:endParaRPr lang="ar-IQ" sz="1800" b="1" dirty="0">
                        <a:solidFill>
                          <a:schemeClr val="accent5">
                            <a:lumMod val="75000"/>
                          </a:schemeClr>
                        </a:solidFill>
                        <a:latin typeface="Arial" pitchFamily="34" charset="0"/>
                        <a:ea typeface="Verdana" panose="020B0604030504040204" pitchFamily="34" charset="0"/>
                        <a:cs typeface="Arial" pitchFamily="34" charset="0"/>
                      </a:endParaRPr>
                    </a:p>
                  </a:txBody>
                  <a:tcPr/>
                </a:tc>
              </a:tr>
              <a:tr h="802099">
                <a:tc>
                  <a:txBody>
                    <a:bodyPr/>
                    <a:lstStyle/>
                    <a:p>
                      <a:pPr algn="ctr" rtl="0"/>
                      <a:r>
                        <a:rPr lang="en-US" sz="1800" b="1" dirty="0" smtClean="0">
                          <a:solidFill>
                            <a:schemeClr val="tx1"/>
                          </a:solidFill>
                          <a:latin typeface="Arial" pitchFamily="34" charset="0"/>
                          <a:cs typeface="Arial" pitchFamily="34" charset="0"/>
                        </a:rPr>
                        <a:t>+1</a:t>
                      </a:r>
                      <a:endParaRPr lang="ar-IQ" sz="1800" b="1" dirty="0">
                        <a:solidFill>
                          <a:schemeClr val="tx1"/>
                        </a:solidFill>
                        <a:latin typeface="Arial" pitchFamily="34" charset="0"/>
                        <a:ea typeface="Verdana" panose="020B0604030504040204"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Arial" pitchFamily="34" charset="0"/>
                          <a:cs typeface="Arial" pitchFamily="34" charset="0"/>
                        </a:rPr>
                        <a:t>A complete </a:t>
                      </a:r>
                      <a:r>
                        <a:rPr kumimoji="0" lang="en-US" sz="1800" b="1" u="none" strike="noStrike" kern="1200" cap="none" spc="0" normalizeH="0" baseline="0" noProof="0" dirty="0" smtClean="0">
                          <a:ln>
                            <a:noFill/>
                          </a:ln>
                          <a:solidFill>
                            <a:schemeClr val="tx1"/>
                          </a:solidFill>
                          <a:effectLst/>
                          <a:uLnTx/>
                          <a:uFillTx/>
                          <a:latin typeface="Arial" pitchFamily="34" charset="0"/>
                          <a:cs typeface="Arial" pitchFamily="34" charset="0"/>
                        </a:rPr>
                        <a:t>positive relationship </a:t>
                      </a:r>
                      <a:endParaRPr kumimoji="0" lang="ar-IQ" sz="1800" b="1"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algn="ctr" rtl="0"/>
                      <a:r>
                        <a:rPr lang="en-US" sz="1800" b="1" baseline="0" dirty="0" smtClean="0">
                          <a:solidFill>
                            <a:schemeClr val="tx1"/>
                          </a:solidFill>
                          <a:latin typeface="Arial" pitchFamily="34" charset="0"/>
                          <a:cs typeface="Arial" pitchFamily="34" charset="0"/>
                        </a:rPr>
                        <a:t> </a:t>
                      </a:r>
                      <a:endParaRPr lang="ar-IQ" sz="1800" b="1" dirty="0">
                        <a:solidFill>
                          <a:schemeClr val="tx1"/>
                        </a:solidFill>
                        <a:latin typeface="Arial" pitchFamily="34" charset="0"/>
                        <a:ea typeface="Verdana" panose="020B0604030504040204" pitchFamily="34" charset="0"/>
                        <a:cs typeface="Arial" pitchFamily="34" charset="0"/>
                      </a:endParaRPr>
                    </a:p>
                  </a:txBody>
                  <a:tcPr/>
                </a:tc>
              </a:tr>
              <a:tr h="674151">
                <a:tc>
                  <a:txBody>
                    <a:bodyPr/>
                    <a:lstStyle/>
                    <a:p>
                      <a:pPr algn="ctr" rtl="0"/>
                      <a:r>
                        <a:rPr lang="en-US" sz="1800" b="1" dirty="0" smtClean="0">
                          <a:solidFill>
                            <a:schemeClr val="tx1"/>
                          </a:solidFill>
                          <a:latin typeface="Arial" pitchFamily="34" charset="0"/>
                          <a:cs typeface="Arial" pitchFamily="34" charset="0"/>
                        </a:rPr>
                        <a:t>From 0.70 </a:t>
                      </a:r>
                      <a:r>
                        <a:rPr lang="en-US" sz="1800" b="1" baseline="0" dirty="0" smtClean="0">
                          <a:solidFill>
                            <a:schemeClr val="tx1"/>
                          </a:solidFill>
                          <a:latin typeface="Arial" pitchFamily="34" charset="0"/>
                          <a:cs typeface="Arial" pitchFamily="34" charset="0"/>
                        </a:rPr>
                        <a:t> to  0.99</a:t>
                      </a:r>
                      <a:endParaRPr lang="ar-IQ" sz="1800" b="1" dirty="0">
                        <a:solidFill>
                          <a:schemeClr val="tx1"/>
                        </a:solidFill>
                        <a:latin typeface="Arial" pitchFamily="34" charset="0"/>
                        <a:ea typeface="Verdana" panose="020B0604030504040204" pitchFamily="34" charset="0"/>
                        <a:cs typeface="Arial" pitchFamily="34" charset="0"/>
                      </a:endParaRPr>
                    </a:p>
                  </a:txBody>
                  <a:tcPr/>
                </a:tc>
                <a:tc>
                  <a:txBody>
                    <a:bodyPr/>
                    <a:lstStyle/>
                    <a:p>
                      <a:pPr algn="ctr" rtl="0"/>
                      <a:r>
                        <a:rPr lang="en-US" sz="1800" b="1" dirty="0" smtClean="0">
                          <a:solidFill>
                            <a:schemeClr val="tx1"/>
                          </a:solidFill>
                          <a:latin typeface="Arial" pitchFamily="34" charset="0"/>
                          <a:cs typeface="Arial" pitchFamily="34" charset="0"/>
                        </a:rPr>
                        <a:t>A</a:t>
                      </a:r>
                      <a:r>
                        <a:rPr lang="en-US" sz="1800" b="1" baseline="0" dirty="0" smtClean="0">
                          <a:solidFill>
                            <a:schemeClr val="tx1"/>
                          </a:solidFill>
                          <a:latin typeface="Arial" pitchFamily="34" charset="0"/>
                          <a:cs typeface="Arial" pitchFamily="34" charset="0"/>
                        </a:rPr>
                        <a:t> strong positive relationship</a:t>
                      </a:r>
                      <a:endParaRPr lang="ar-IQ" sz="1800" b="1" dirty="0">
                        <a:solidFill>
                          <a:schemeClr val="tx1"/>
                        </a:solidFill>
                        <a:latin typeface="Arial" pitchFamily="34" charset="0"/>
                        <a:ea typeface="Verdana" panose="020B0604030504040204" pitchFamily="34" charset="0"/>
                        <a:cs typeface="Arial" pitchFamily="34" charset="0"/>
                      </a:endParaRPr>
                    </a:p>
                  </a:txBody>
                  <a:tcPr/>
                </a:tc>
              </a:tr>
              <a:tr h="720289">
                <a:tc>
                  <a:txBody>
                    <a:bodyPr/>
                    <a:lstStyle/>
                    <a:p>
                      <a:pPr algn="ctr" rtl="0"/>
                      <a:r>
                        <a:rPr lang="en-US" sz="1800" b="1" dirty="0" smtClean="0">
                          <a:solidFill>
                            <a:schemeClr val="tx1"/>
                          </a:solidFill>
                          <a:latin typeface="Arial" pitchFamily="34" charset="0"/>
                          <a:cs typeface="Arial" pitchFamily="34" charset="0"/>
                        </a:rPr>
                        <a:t>From 0.50  to  0.69</a:t>
                      </a:r>
                      <a:endParaRPr lang="ar-IQ" sz="1800" b="1" dirty="0">
                        <a:solidFill>
                          <a:schemeClr val="tx1"/>
                        </a:solidFill>
                        <a:latin typeface="Arial" pitchFamily="34" charset="0"/>
                        <a:ea typeface="Verdana" panose="020B0604030504040204" pitchFamily="34" charset="0"/>
                        <a:cs typeface="Arial" pitchFamily="34" charset="0"/>
                      </a:endParaRPr>
                    </a:p>
                  </a:txBody>
                  <a:tcPr/>
                </a:tc>
                <a:tc>
                  <a:txBody>
                    <a:bodyPr/>
                    <a:lstStyle/>
                    <a:p>
                      <a:pPr algn="ctr" rtl="0"/>
                      <a:r>
                        <a:rPr lang="en-US" sz="1800" b="1" dirty="0" smtClean="0">
                          <a:solidFill>
                            <a:schemeClr val="tx1"/>
                          </a:solidFill>
                          <a:latin typeface="Arial" pitchFamily="34" charset="0"/>
                          <a:cs typeface="Arial" pitchFamily="34" charset="0"/>
                        </a:rPr>
                        <a:t>A</a:t>
                      </a:r>
                      <a:r>
                        <a:rPr lang="en-US" sz="1800" b="1" baseline="0" dirty="0" smtClean="0">
                          <a:solidFill>
                            <a:schemeClr val="tx1"/>
                          </a:solidFill>
                          <a:latin typeface="Arial" pitchFamily="34" charset="0"/>
                          <a:cs typeface="Arial" pitchFamily="34" charset="0"/>
                        </a:rPr>
                        <a:t> medium </a:t>
                      </a:r>
                      <a:r>
                        <a:rPr kumimoji="0" lang="en-US" sz="1800" b="1" u="none" strike="noStrike" kern="1200" cap="none" spc="0" normalizeH="0" baseline="0" noProof="0" dirty="0" smtClean="0">
                          <a:ln>
                            <a:noFill/>
                          </a:ln>
                          <a:solidFill>
                            <a:schemeClr val="tx1"/>
                          </a:solidFill>
                          <a:effectLst/>
                          <a:uLnTx/>
                          <a:uFillTx/>
                          <a:latin typeface="Arial" pitchFamily="34" charset="0"/>
                          <a:cs typeface="Arial" pitchFamily="34" charset="0"/>
                        </a:rPr>
                        <a:t>positive relationship</a:t>
                      </a:r>
                      <a:r>
                        <a:rPr lang="en-US" sz="1800" b="1" baseline="0" dirty="0" smtClean="0">
                          <a:solidFill>
                            <a:schemeClr val="tx1"/>
                          </a:solidFill>
                          <a:latin typeface="Arial" pitchFamily="34" charset="0"/>
                          <a:cs typeface="Arial" pitchFamily="34" charset="0"/>
                        </a:rPr>
                        <a:t>  </a:t>
                      </a:r>
                      <a:endParaRPr lang="ar-IQ" sz="1800" b="1" dirty="0">
                        <a:solidFill>
                          <a:schemeClr val="tx1"/>
                        </a:solidFill>
                        <a:latin typeface="Arial" pitchFamily="34" charset="0"/>
                        <a:ea typeface="Verdana" panose="020B0604030504040204" pitchFamily="34" charset="0"/>
                        <a:cs typeface="Arial" pitchFamily="34" charset="0"/>
                      </a:endParaRPr>
                    </a:p>
                  </a:txBody>
                  <a:tcPr/>
                </a:tc>
              </a:tr>
              <a:tr h="659574">
                <a:tc>
                  <a:txBody>
                    <a:bodyPr/>
                    <a:lstStyle/>
                    <a:p>
                      <a:pPr algn="ctr" rtl="0"/>
                      <a:r>
                        <a:rPr lang="en-US" sz="1800" b="1" dirty="0" smtClean="0">
                          <a:solidFill>
                            <a:schemeClr val="tx1"/>
                          </a:solidFill>
                          <a:latin typeface="Arial" pitchFamily="34" charset="0"/>
                          <a:cs typeface="Arial" pitchFamily="34" charset="0"/>
                        </a:rPr>
                        <a:t>From 0.01  to  0.49</a:t>
                      </a:r>
                      <a:endParaRPr lang="ar-IQ" sz="1800" b="1" dirty="0">
                        <a:solidFill>
                          <a:schemeClr val="tx1"/>
                        </a:solidFill>
                        <a:latin typeface="Arial" pitchFamily="34" charset="0"/>
                        <a:ea typeface="Verdana" panose="020B0604030504040204" pitchFamily="34" charset="0"/>
                        <a:cs typeface="Arial" pitchFamily="34" charset="0"/>
                      </a:endParaRPr>
                    </a:p>
                  </a:txBody>
                  <a:tcPr/>
                </a:tc>
                <a:tc>
                  <a:txBody>
                    <a:bodyPr/>
                    <a:lstStyle/>
                    <a:p>
                      <a:pPr algn="ctr" rtl="0"/>
                      <a:r>
                        <a:rPr lang="en-US" sz="1800" b="1" dirty="0" smtClean="0">
                          <a:solidFill>
                            <a:schemeClr val="tx1"/>
                          </a:solidFill>
                          <a:latin typeface="Arial" pitchFamily="34" charset="0"/>
                          <a:cs typeface="Arial" pitchFamily="34" charset="0"/>
                        </a:rPr>
                        <a:t>A weak </a:t>
                      </a:r>
                      <a:r>
                        <a:rPr kumimoji="0" lang="en-US" sz="1800" b="1" u="none" strike="noStrike" kern="1200" cap="none" spc="0" normalizeH="0" baseline="0" noProof="0" dirty="0" smtClean="0">
                          <a:ln>
                            <a:noFill/>
                          </a:ln>
                          <a:solidFill>
                            <a:schemeClr val="tx1"/>
                          </a:solidFill>
                          <a:effectLst/>
                          <a:uLnTx/>
                          <a:uFillTx/>
                          <a:latin typeface="Arial" pitchFamily="34" charset="0"/>
                          <a:cs typeface="Arial" pitchFamily="34" charset="0"/>
                        </a:rPr>
                        <a:t>positive relationship </a:t>
                      </a:r>
                      <a:endParaRPr lang="ar-IQ" sz="1800" b="1" dirty="0">
                        <a:solidFill>
                          <a:schemeClr val="tx1"/>
                        </a:solidFill>
                        <a:latin typeface="Arial" pitchFamily="34" charset="0"/>
                        <a:ea typeface="Verdana" panose="020B0604030504040204" pitchFamily="34" charset="0"/>
                        <a:cs typeface="Arial" pitchFamily="34" charset="0"/>
                      </a:endParaRPr>
                    </a:p>
                  </a:txBody>
                  <a:tcPr/>
                </a:tc>
              </a:tr>
              <a:tr h="827918">
                <a:tc>
                  <a:txBody>
                    <a:bodyPr/>
                    <a:lstStyle/>
                    <a:p>
                      <a:pPr algn="ctr" rtl="0"/>
                      <a:r>
                        <a:rPr lang="en-US" sz="1800" b="1" dirty="0" smtClean="0">
                          <a:solidFill>
                            <a:schemeClr val="tx1"/>
                          </a:solidFill>
                          <a:latin typeface="Arial" pitchFamily="34" charset="0"/>
                          <a:cs typeface="Arial" pitchFamily="34" charset="0"/>
                        </a:rPr>
                        <a:t>-1</a:t>
                      </a:r>
                      <a:endParaRPr lang="ar-IQ" sz="1800" b="1" dirty="0">
                        <a:solidFill>
                          <a:schemeClr val="tx1"/>
                        </a:solidFill>
                        <a:latin typeface="Arial" pitchFamily="34" charset="0"/>
                        <a:ea typeface="Verdana" panose="020B0604030504040204" pitchFamily="34" charset="0"/>
                        <a:cs typeface="Arial"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smtClean="0">
                          <a:ln>
                            <a:noFill/>
                          </a:ln>
                          <a:solidFill>
                            <a:schemeClr val="tx1"/>
                          </a:solidFill>
                          <a:effectLst/>
                          <a:uLnTx/>
                          <a:uFillTx/>
                          <a:latin typeface="Arial" pitchFamily="34" charset="0"/>
                          <a:cs typeface="Arial" pitchFamily="34" charset="0"/>
                        </a:rPr>
                        <a:t>A complete negative relationship </a:t>
                      </a:r>
                      <a:endParaRPr kumimoji="0" lang="ar-IQ" sz="1800" b="1"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algn="ctr" rtl="0"/>
                      <a:endParaRPr lang="ar-IQ" sz="1800" b="1" dirty="0">
                        <a:solidFill>
                          <a:schemeClr val="tx1"/>
                        </a:solidFill>
                        <a:latin typeface="Arial" pitchFamily="34" charset="0"/>
                        <a:ea typeface="Verdana" panose="020B0604030504040204" pitchFamily="34" charset="0"/>
                        <a:cs typeface="Arial" pitchFamily="34" charset="0"/>
                      </a:endParaRPr>
                    </a:p>
                  </a:txBody>
                  <a:tcPr/>
                </a:tc>
              </a:tr>
            </a:tbl>
          </a:graphicData>
        </a:graphic>
      </p:graphicFrame>
    </p:spTree>
    <p:extLst>
      <p:ext uri="{BB962C8B-B14F-4D97-AF65-F5344CB8AC3E}">
        <p14:creationId xmlns:p14="http://schemas.microsoft.com/office/powerpoint/2010/main" val="1706453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1052736"/>
            <a:ext cx="7128792" cy="5073427"/>
          </a:xfrm>
        </p:spPr>
        <p:txBody>
          <a:bodyPr>
            <a:normAutofit/>
          </a:bodyPr>
          <a:lstStyle/>
          <a:p>
            <a:pPr marL="0" indent="0" algn="l" rtl="0">
              <a:buNone/>
            </a:pPr>
            <a:r>
              <a:rPr lang="en-US" sz="2000" b="1" i="0" dirty="0" smtClean="0">
                <a:solidFill>
                  <a:srgbClr val="002060"/>
                </a:solidFill>
                <a:effectLst/>
                <a:latin typeface="Verdana" panose="020B0604030504040204" pitchFamily="34" charset="0"/>
                <a:ea typeface="Verdana" panose="020B0604030504040204" pitchFamily="34" charset="0"/>
              </a:rPr>
              <a:t>Example </a:t>
            </a:r>
            <a:r>
              <a:rPr lang="en-US" sz="2000" b="0" i="0" dirty="0" smtClean="0">
                <a:solidFill>
                  <a:srgbClr val="002060"/>
                </a:solidFill>
                <a:effectLst/>
                <a:latin typeface="Verdana" panose="020B0604030504040204" pitchFamily="34" charset="0"/>
                <a:ea typeface="Verdana" panose="020B0604030504040204" pitchFamily="34" charset="0"/>
              </a:rPr>
              <a:t>: </a:t>
            </a:r>
            <a:r>
              <a:rPr lang="en-US" sz="2000" b="1" i="0" dirty="0" smtClean="0">
                <a:solidFill>
                  <a:srgbClr val="002060"/>
                </a:solidFill>
                <a:effectLst/>
                <a:latin typeface="Verdana" panose="020B0604030504040204" pitchFamily="34" charset="0"/>
                <a:ea typeface="Verdana" panose="020B0604030504040204" pitchFamily="34" charset="0"/>
              </a:rPr>
              <a:t>Find the value of the correlation coefficient from the following table:</a:t>
            </a:r>
          </a:p>
          <a:p>
            <a:pPr marL="0" indent="0" algn="l" rtl="0">
              <a:buNone/>
            </a:pPr>
            <a:endParaRPr lang="en-US" sz="2800" dirty="0">
              <a:solidFill>
                <a:srgbClr val="777777"/>
              </a:solidFill>
              <a:latin typeface="Centaur" panose="02030504050205020304" pitchFamily="18" charset="0"/>
            </a:endParaRPr>
          </a:p>
          <a:p>
            <a:pPr marL="0" indent="0" algn="l" rtl="0">
              <a:buNone/>
            </a:pPr>
            <a:endParaRPr lang="ar-IQ" sz="2800" dirty="0">
              <a:latin typeface="Centaur" panose="020305040502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45543840"/>
              </p:ext>
            </p:extLst>
          </p:nvPr>
        </p:nvGraphicFramePr>
        <p:xfrm>
          <a:off x="1979712" y="2492896"/>
          <a:ext cx="4888992" cy="2834640"/>
        </p:xfrm>
        <a:graphic>
          <a:graphicData uri="http://schemas.openxmlformats.org/drawingml/2006/table">
            <a:tbl>
              <a:tblPr>
                <a:tableStyleId>{D7AC3CCA-C797-4891-BE02-D94E43425B78}</a:tableStyleId>
              </a:tblPr>
              <a:tblGrid>
                <a:gridCol w="1629664"/>
                <a:gridCol w="1629664"/>
                <a:gridCol w="1629664"/>
              </a:tblGrid>
              <a:tr h="0">
                <a:tc>
                  <a:txBody>
                    <a:bodyPr/>
                    <a:lstStyle/>
                    <a:p>
                      <a:pPr algn="ctr" fontAlgn="base"/>
                      <a:r>
                        <a:rPr lang="en-US" sz="1800" b="1" cap="all" dirty="0">
                          <a:effectLst/>
                          <a:latin typeface="Arial" pitchFamily="34" charset="0"/>
                          <a:cs typeface="Arial" pitchFamily="34" charset="0"/>
                        </a:rPr>
                        <a:t>SUBJECT</a:t>
                      </a:r>
                      <a:endParaRPr lang="en-US" sz="1800"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800" b="1" cap="all" dirty="0">
                          <a:effectLst/>
                          <a:latin typeface="Arial" pitchFamily="34" charset="0"/>
                          <a:cs typeface="Arial" pitchFamily="34" charset="0"/>
                        </a:rPr>
                        <a:t>AGE X</a:t>
                      </a:r>
                      <a:endParaRPr lang="en-US" sz="1800" b="1" cap="all" dirty="0">
                        <a:solidFill>
                          <a:srgbClr val="C00000"/>
                        </a:solidFill>
                        <a:effectLst/>
                        <a:latin typeface="Arial" pitchFamily="34" charset="0"/>
                        <a:ea typeface="Verdana" panose="020B0604030504040204" pitchFamily="34" charset="0"/>
                        <a:cs typeface="Arial" pitchFamily="34" charset="0"/>
                      </a:endParaRPr>
                    </a:p>
                  </a:txBody>
                  <a:tcPr anchor="ctr"/>
                </a:tc>
                <a:tc>
                  <a:txBody>
                    <a:bodyPr/>
                    <a:lstStyle/>
                    <a:p>
                      <a:pPr algn="ctr" fontAlgn="base"/>
                      <a:r>
                        <a:rPr lang="en-US" sz="1800" b="1" cap="all" dirty="0">
                          <a:effectLst/>
                          <a:latin typeface="Arial" pitchFamily="34" charset="0"/>
                          <a:cs typeface="Arial" pitchFamily="34" charset="0"/>
                        </a:rPr>
                        <a:t>GLUCOSE LEVEL Y</a:t>
                      </a:r>
                      <a:endParaRPr lang="en-US" sz="1800" b="1" cap="all" dirty="0">
                        <a:solidFill>
                          <a:srgbClr val="C00000"/>
                        </a:solidFill>
                        <a:effectLst/>
                        <a:latin typeface="Arial" pitchFamily="34" charset="0"/>
                        <a:ea typeface="Verdana" panose="020B0604030504040204" pitchFamily="34" charset="0"/>
                        <a:cs typeface="Arial" pitchFamily="34" charset="0"/>
                      </a:endParaRPr>
                    </a:p>
                  </a:txBody>
                  <a:tcPr anchor="ctr"/>
                </a:tc>
              </a:tr>
              <a:tr h="0">
                <a:tc>
                  <a:txBody>
                    <a:bodyPr/>
                    <a:lstStyle/>
                    <a:p>
                      <a:pPr algn="ctr" rtl="0" fontAlgn="base"/>
                      <a:r>
                        <a:rPr lang="en-US" sz="1800" b="1" dirty="0" smtClean="0">
                          <a:effectLst/>
                          <a:latin typeface="Arial" pitchFamily="34" charset="0"/>
                          <a:cs typeface="Arial" pitchFamily="34" charset="0"/>
                        </a:rPr>
                        <a:t>1</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43</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99</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0">
                <a:tc>
                  <a:txBody>
                    <a:bodyPr/>
                    <a:lstStyle/>
                    <a:p>
                      <a:pPr algn="ctr" rtl="0" fontAlgn="base"/>
                      <a:r>
                        <a:rPr lang="en-US" sz="1800" b="1" dirty="0" smtClean="0">
                          <a:effectLst/>
                          <a:latin typeface="Arial" pitchFamily="34" charset="0"/>
                          <a:cs typeface="Arial" pitchFamily="34" charset="0"/>
                        </a:rPr>
                        <a:t>2</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21</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65</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0">
                <a:tc>
                  <a:txBody>
                    <a:bodyPr/>
                    <a:lstStyle/>
                    <a:p>
                      <a:pPr algn="ctr" rtl="0" fontAlgn="base"/>
                      <a:r>
                        <a:rPr lang="en-US" sz="1800" b="1" dirty="0" smtClean="0">
                          <a:effectLst/>
                          <a:latin typeface="Arial" pitchFamily="34" charset="0"/>
                          <a:cs typeface="Arial" pitchFamily="34" charset="0"/>
                        </a:rPr>
                        <a:t>3</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25</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79</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0">
                <a:tc>
                  <a:txBody>
                    <a:bodyPr/>
                    <a:lstStyle/>
                    <a:p>
                      <a:pPr algn="ctr" rtl="0" fontAlgn="base"/>
                      <a:r>
                        <a:rPr lang="en-US" sz="1800" b="1" dirty="0" smtClean="0">
                          <a:effectLst/>
                          <a:latin typeface="Arial" pitchFamily="34" charset="0"/>
                          <a:cs typeface="Arial" pitchFamily="34" charset="0"/>
                        </a:rPr>
                        <a:t>4</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42</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75</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0">
                <a:tc>
                  <a:txBody>
                    <a:bodyPr/>
                    <a:lstStyle/>
                    <a:p>
                      <a:pPr algn="ctr" rtl="0" fontAlgn="base"/>
                      <a:r>
                        <a:rPr lang="en-US" sz="1800" b="1" dirty="0" smtClean="0">
                          <a:effectLst/>
                          <a:latin typeface="Arial" pitchFamily="34" charset="0"/>
                          <a:cs typeface="Arial" pitchFamily="34" charset="0"/>
                        </a:rPr>
                        <a:t>5</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57</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87</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r>
              <a:tr h="0">
                <a:tc>
                  <a:txBody>
                    <a:bodyPr/>
                    <a:lstStyle/>
                    <a:p>
                      <a:pPr algn="ctr" rtl="0" fontAlgn="base"/>
                      <a:r>
                        <a:rPr lang="en-US" sz="1800" b="1" dirty="0" smtClean="0">
                          <a:effectLst/>
                          <a:latin typeface="Arial" pitchFamily="34" charset="0"/>
                          <a:cs typeface="Arial" pitchFamily="34" charset="0"/>
                        </a:rPr>
                        <a:t>6</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59</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c>
                  <a:txBody>
                    <a:bodyPr/>
                    <a:lstStyle/>
                    <a:p>
                      <a:pPr algn="ctr" rtl="0" fontAlgn="base"/>
                      <a:r>
                        <a:rPr lang="en-US" sz="1800" b="1" dirty="0" smtClean="0">
                          <a:effectLst/>
                          <a:latin typeface="Arial" pitchFamily="34" charset="0"/>
                          <a:cs typeface="Arial" pitchFamily="34" charset="0"/>
                        </a:rPr>
                        <a:t>81</a:t>
                      </a:r>
                      <a:endParaRPr lang="ar-IQ" sz="1800" b="1" dirty="0">
                        <a:solidFill>
                          <a:srgbClr val="0070C0"/>
                        </a:solidFill>
                        <a:effectLst/>
                        <a:latin typeface="Arial" pitchFamily="34" charset="0"/>
                        <a:ea typeface="Verdana" panose="020B0604030504040204" pitchFamily="34" charset="0"/>
                        <a:cs typeface="Arial" pitchFamily="34" charset="0"/>
                      </a:endParaRPr>
                    </a:p>
                  </a:txBody>
                  <a:tcPr marR="76200" anchor="ctr"/>
                </a:tc>
              </a:tr>
            </a:tbl>
          </a:graphicData>
        </a:graphic>
      </p:graphicFrame>
    </p:spTree>
    <p:extLst>
      <p:ext uri="{BB962C8B-B14F-4D97-AF65-F5344CB8AC3E}">
        <p14:creationId xmlns:p14="http://schemas.microsoft.com/office/powerpoint/2010/main" val="3888040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552</TotalTime>
  <Words>624</Words>
  <Application>Microsoft Office PowerPoint</Application>
  <PresentationFormat>عرض على الشاشة (3:4)‏</PresentationFormat>
  <Paragraphs>285</Paragraphs>
  <Slides>17</Slides>
  <Notes>2</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دفق الهواء</vt:lpstr>
      <vt:lpstr>statistics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 coefficients:</dc:title>
  <dc:creator>Maher</dc:creator>
  <cp:lastModifiedBy>DR.Ahmed Saker 2O11</cp:lastModifiedBy>
  <cp:revision>55</cp:revision>
  <dcterms:created xsi:type="dcterms:W3CDTF">2020-12-13T19:29:25Z</dcterms:created>
  <dcterms:modified xsi:type="dcterms:W3CDTF">2023-11-28T19:42:35Z</dcterms:modified>
</cp:coreProperties>
</file>